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Lst>
  <p:sldSz cy="32918400" cx="43891200"/>
  <p:notesSz cx="6858000" cy="9144000"/>
  <p:embeddedFontLst>
    <p:embeddedFont>
      <p:font typeface="Helvetica Neue"/>
      <p:regular r:id="rId7"/>
      <p:bold r:id="rId8"/>
      <p:italic r:id="rId9"/>
      <p:boldItalic r:id="rId10"/>
    </p:embeddedFont>
    <p:embeddedFont>
      <p:font typeface="Helvetica Neue Light"/>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9AA0A6"/>
          </p15:clr>
        </p15:guide>
        <p15:guide id="2" pos="138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HelveticaNeue-regular.fntdata"/><Relationship Id="rId8" Type="http://schemas.openxmlformats.org/officeDocument/2006/relationships/font" Target="fonts/HelveticaNeue-bold.fntdata"/><Relationship Id="rId11" Type="http://schemas.openxmlformats.org/officeDocument/2006/relationships/font" Target="fonts/HelveticaNeueLight-regular.fntdata"/><Relationship Id="rId10" Type="http://schemas.openxmlformats.org/officeDocument/2006/relationships/font" Target="fonts/HelveticaNeue-boldItalic.fntdata"/><Relationship Id="rId13" Type="http://schemas.openxmlformats.org/officeDocument/2006/relationships/font" Target="fonts/HelveticaNeueLight-italic.fntdata"/><Relationship Id="rId12" Type="http://schemas.openxmlformats.org/officeDocument/2006/relationships/font" Target="fonts/HelveticaNeueLight-bold.fntdata"/><Relationship Id="rId14" Type="http://schemas.openxmlformats.org/officeDocument/2006/relationships/font" Target="fonts/HelveticaNeue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7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8" name="Google Shape;4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9983450" y="15244762"/>
            <a:ext cx="3924300" cy="1238252"/>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19983450" y="16516350"/>
            <a:ext cx="3924300" cy="423863"/>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Clr>
                <a:srgbClr val="000000"/>
              </a:buClr>
              <a:buSzPts val="10800"/>
              <a:buFont typeface="Helvetica Neue Light"/>
              <a:buNone/>
              <a:defRPr sz="10800"/>
            </a:lvl1pPr>
            <a:lvl2pPr indent="-228600" lvl="1" marL="914400" algn="ctr">
              <a:lnSpc>
                <a:spcPct val="100000"/>
              </a:lnSpc>
              <a:spcBef>
                <a:spcPts val="0"/>
              </a:spcBef>
              <a:spcAft>
                <a:spcPts val="0"/>
              </a:spcAft>
              <a:buClr>
                <a:srgbClr val="000000"/>
              </a:buClr>
              <a:buSzPts val="10800"/>
              <a:buFont typeface="Helvetica Neue Light"/>
              <a:buNone/>
              <a:defRPr sz="10800"/>
            </a:lvl2pPr>
            <a:lvl3pPr indent="-228600" lvl="2" marL="1371600" algn="ctr">
              <a:lnSpc>
                <a:spcPct val="100000"/>
              </a:lnSpc>
              <a:spcBef>
                <a:spcPts val="0"/>
              </a:spcBef>
              <a:spcAft>
                <a:spcPts val="0"/>
              </a:spcAft>
              <a:buClr>
                <a:srgbClr val="000000"/>
              </a:buClr>
              <a:buSzPts val="10800"/>
              <a:buFont typeface="Helvetica Neue Light"/>
              <a:buNone/>
              <a:defRPr sz="10800"/>
            </a:lvl3pPr>
            <a:lvl4pPr indent="-228600" lvl="3" marL="1828800" algn="ctr">
              <a:lnSpc>
                <a:spcPct val="100000"/>
              </a:lnSpc>
              <a:spcBef>
                <a:spcPts val="0"/>
              </a:spcBef>
              <a:spcAft>
                <a:spcPts val="0"/>
              </a:spcAft>
              <a:buClr>
                <a:srgbClr val="000000"/>
              </a:buClr>
              <a:buSzPts val="10800"/>
              <a:buFont typeface="Helvetica Neue Light"/>
              <a:buNone/>
              <a:defRPr sz="10800"/>
            </a:lvl4pPr>
            <a:lvl5pPr indent="-228600" lvl="4" marL="2286000" algn="ctr">
              <a:lnSpc>
                <a:spcPct val="100000"/>
              </a:lnSpc>
              <a:spcBef>
                <a:spcPts val="0"/>
              </a:spcBef>
              <a:spcAft>
                <a:spcPts val="0"/>
              </a:spcAft>
              <a:buClr>
                <a:srgbClr val="000000"/>
              </a:buClr>
              <a:buSzPts val="10800"/>
              <a:buFont typeface="Helvetica Neue Light"/>
              <a:buNone/>
              <a:defRPr sz="108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2" name="Google Shape;12;p2"/>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0" name="Shape 40"/>
        <p:cNvGrpSpPr/>
        <p:nvPr/>
      </p:nvGrpSpPr>
      <p:grpSpPr>
        <a:xfrm>
          <a:off x="0" y="0"/>
          <a:ext cx="0" cy="0"/>
          <a:chOff x="0" y="0"/>
          <a:chExt cx="0" cy="0"/>
        </a:xfrm>
      </p:grpSpPr>
      <p:sp>
        <p:nvSpPr>
          <p:cNvPr id="41" name="Google Shape;41;p11"/>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42" name="Shape 42"/>
        <p:cNvGrpSpPr/>
        <p:nvPr/>
      </p:nvGrpSpPr>
      <p:grpSpPr>
        <a:xfrm>
          <a:off x="0" y="0"/>
          <a:ext cx="0" cy="0"/>
          <a:chOff x="0" y="0"/>
          <a:chExt cx="0" cy="0"/>
        </a:xfrm>
      </p:grpSpPr>
      <p:sp>
        <p:nvSpPr>
          <p:cNvPr id="43" name="Google Shape;43;p12"/>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 name="Shape 44"/>
        <p:cNvGrpSpPr/>
        <p:nvPr/>
      </p:nvGrpSpPr>
      <p:grpSpPr>
        <a:xfrm>
          <a:off x="0" y="0"/>
          <a:ext cx="0" cy="0"/>
          <a:chOff x="0" y="0"/>
          <a:chExt cx="0" cy="0"/>
        </a:xfrm>
      </p:grpSpPr>
      <p:sp>
        <p:nvSpPr>
          <p:cNvPr id="45" name="Google Shape;45;p13"/>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19983450" y="17149762"/>
            <a:ext cx="3924300" cy="533402"/>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19983450" y="17702212"/>
            <a:ext cx="3924300" cy="423864"/>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Clr>
                <a:srgbClr val="000000"/>
              </a:buClr>
              <a:buSzPts val="10800"/>
              <a:buFont typeface="Helvetica Neue Light"/>
              <a:buNone/>
              <a:defRPr sz="10800"/>
            </a:lvl1pPr>
            <a:lvl2pPr indent="-228600" lvl="1" marL="914400" algn="ctr">
              <a:lnSpc>
                <a:spcPct val="100000"/>
              </a:lnSpc>
              <a:spcBef>
                <a:spcPts val="0"/>
              </a:spcBef>
              <a:spcAft>
                <a:spcPts val="0"/>
              </a:spcAft>
              <a:buClr>
                <a:srgbClr val="000000"/>
              </a:buClr>
              <a:buSzPts val="10800"/>
              <a:buFont typeface="Helvetica Neue Light"/>
              <a:buNone/>
              <a:defRPr sz="10800"/>
            </a:lvl2pPr>
            <a:lvl3pPr indent="-228600" lvl="2" marL="1371600" algn="ctr">
              <a:lnSpc>
                <a:spcPct val="100000"/>
              </a:lnSpc>
              <a:spcBef>
                <a:spcPts val="0"/>
              </a:spcBef>
              <a:spcAft>
                <a:spcPts val="0"/>
              </a:spcAft>
              <a:buClr>
                <a:srgbClr val="000000"/>
              </a:buClr>
              <a:buSzPts val="10800"/>
              <a:buFont typeface="Helvetica Neue Light"/>
              <a:buNone/>
              <a:defRPr sz="10800"/>
            </a:lvl3pPr>
            <a:lvl4pPr indent="-228600" lvl="3" marL="1828800" algn="ctr">
              <a:lnSpc>
                <a:spcPct val="100000"/>
              </a:lnSpc>
              <a:spcBef>
                <a:spcPts val="0"/>
              </a:spcBef>
              <a:spcAft>
                <a:spcPts val="0"/>
              </a:spcAft>
              <a:buClr>
                <a:srgbClr val="000000"/>
              </a:buClr>
              <a:buSzPts val="10800"/>
              <a:buFont typeface="Helvetica Neue Light"/>
              <a:buNone/>
              <a:defRPr sz="10800"/>
            </a:lvl4pPr>
            <a:lvl5pPr indent="-228600" lvl="4" marL="2286000" algn="ctr">
              <a:lnSpc>
                <a:spcPct val="100000"/>
              </a:lnSpc>
              <a:spcBef>
                <a:spcPts val="0"/>
              </a:spcBef>
              <a:spcAft>
                <a:spcPts val="0"/>
              </a:spcAft>
              <a:buClr>
                <a:srgbClr val="000000"/>
              </a:buClr>
              <a:buSzPts val="10800"/>
              <a:buFont typeface="Helvetica Neue Light"/>
              <a:buNone/>
              <a:defRPr sz="108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6" name="Google Shape;16;p3"/>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7" name="Shape 17"/>
        <p:cNvGrpSpPr/>
        <p:nvPr/>
      </p:nvGrpSpPr>
      <p:grpSpPr>
        <a:xfrm>
          <a:off x="0" y="0"/>
          <a:ext cx="0" cy="0"/>
          <a:chOff x="0" y="0"/>
          <a:chExt cx="0" cy="0"/>
        </a:xfrm>
      </p:grpSpPr>
      <p:sp>
        <p:nvSpPr>
          <p:cNvPr id="18" name="Google Shape;18;p4"/>
          <p:cNvSpPr txBox="1"/>
          <p:nvPr>
            <p:ph type="title"/>
          </p:nvPr>
        </p:nvSpPr>
        <p:spPr>
          <a:xfrm>
            <a:off x="19983450" y="15840075"/>
            <a:ext cx="3924300" cy="123825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9" name="Google Shape;19;p4"/>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0" name="Shape 20"/>
        <p:cNvGrpSpPr/>
        <p:nvPr/>
      </p:nvGrpSpPr>
      <p:grpSpPr>
        <a:xfrm>
          <a:off x="0" y="0"/>
          <a:ext cx="0" cy="0"/>
          <a:chOff x="0" y="0"/>
          <a:chExt cx="0" cy="0"/>
        </a:xfrm>
      </p:grpSpPr>
      <p:sp>
        <p:nvSpPr>
          <p:cNvPr id="21" name="Google Shape;21;p5"/>
          <p:cNvSpPr txBox="1"/>
          <p:nvPr>
            <p:ph type="title"/>
          </p:nvPr>
        </p:nvSpPr>
        <p:spPr>
          <a:xfrm>
            <a:off x="19864387" y="14868525"/>
            <a:ext cx="2000252" cy="1495425"/>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000000"/>
              </a:buClr>
              <a:buSzPts val="20000"/>
              <a:buFont typeface="Helvetica Neue Light"/>
              <a:buNone/>
              <a:defRPr sz="20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2" name="Google Shape;22;p5"/>
          <p:cNvSpPr txBox="1"/>
          <p:nvPr>
            <p:ph idx="1" type="body"/>
          </p:nvPr>
        </p:nvSpPr>
        <p:spPr>
          <a:xfrm>
            <a:off x="19864387" y="16416337"/>
            <a:ext cx="2000252" cy="1538289"/>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Clr>
                <a:srgbClr val="000000"/>
              </a:buClr>
              <a:buSzPts val="10800"/>
              <a:buFont typeface="Helvetica Neue Light"/>
              <a:buNone/>
              <a:defRPr sz="10800"/>
            </a:lvl1pPr>
            <a:lvl2pPr indent="-228600" lvl="1" marL="914400" algn="ctr">
              <a:lnSpc>
                <a:spcPct val="100000"/>
              </a:lnSpc>
              <a:spcBef>
                <a:spcPts val="0"/>
              </a:spcBef>
              <a:spcAft>
                <a:spcPts val="0"/>
              </a:spcAft>
              <a:buClr>
                <a:srgbClr val="000000"/>
              </a:buClr>
              <a:buSzPts val="10800"/>
              <a:buFont typeface="Helvetica Neue Light"/>
              <a:buNone/>
              <a:defRPr sz="10800"/>
            </a:lvl2pPr>
            <a:lvl3pPr indent="-228600" lvl="2" marL="1371600" algn="ctr">
              <a:lnSpc>
                <a:spcPct val="100000"/>
              </a:lnSpc>
              <a:spcBef>
                <a:spcPts val="0"/>
              </a:spcBef>
              <a:spcAft>
                <a:spcPts val="0"/>
              </a:spcAft>
              <a:buClr>
                <a:srgbClr val="000000"/>
              </a:buClr>
              <a:buSzPts val="10800"/>
              <a:buFont typeface="Helvetica Neue Light"/>
              <a:buNone/>
              <a:defRPr sz="10800"/>
            </a:lvl3pPr>
            <a:lvl4pPr indent="-228600" lvl="3" marL="1828800" algn="ctr">
              <a:lnSpc>
                <a:spcPct val="100000"/>
              </a:lnSpc>
              <a:spcBef>
                <a:spcPts val="0"/>
              </a:spcBef>
              <a:spcAft>
                <a:spcPts val="0"/>
              </a:spcAft>
              <a:buClr>
                <a:srgbClr val="000000"/>
              </a:buClr>
              <a:buSzPts val="10800"/>
              <a:buFont typeface="Helvetica Neue Light"/>
              <a:buNone/>
              <a:defRPr sz="10800"/>
            </a:lvl4pPr>
            <a:lvl5pPr indent="-228600" lvl="4" marL="2286000" algn="ctr">
              <a:lnSpc>
                <a:spcPct val="100000"/>
              </a:lnSpc>
              <a:spcBef>
                <a:spcPts val="0"/>
              </a:spcBef>
              <a:spcAft>
                <a:spcPts val="0"/>
              </a:spcAft>
              <a:buClr>
                <a:srgbClr val="000000"/>
              </a:buClr>
              <a:buSzPts val="10800"/>
              <a:buFont typeface="Helvetica Neue Light"/>
              <a:buNone/>
              <a:defRPr sz="108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3" name="Google Shape;23;p5"/>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4" name="Shape 24"/>
        <p:cNvGrpSpPr/>
        <p:nvPr/>
      </p:nvGrpSpPr>
      <p:grpSpPr>
        <a:xfrm>
          <a:off x="0" y="0"/>
          <a:ext cx="0" cy="0"/>
          <a:chOff x="0" y="0"/>
          <a:chExt cx="0" cy="0"/>
        </a:xfrm>
      </p:grpSpPr>
      <p:sp>
        <p:nvSpPr>
          <p:cNvPr id="25" name="Google Shape;25;p6"/>
          <p:cNvSpPr txBox="1"/>
          <p:nvPr>
            <p:ph type="title"/>
          </p:nvPr>
        </p:nvSpPr>
        <p:spPr>
          <a:xfrm>
            <a:off x="19864387" y="14797087"/>
            <a:ext cx="4162427" cy="809627"/>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 name="Google Shape;26;p6"/>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7" name="Shape 27"/>
        <p:cNvGrpSpPr/>
        <p:nvPr/>
      </p:nvGrpSpPr>
      <p:grpSpPr>
        <a:xfrm>
          <a:off x="0" y="0"/>
          <a:ext cx="0" cy="0"/>
          <a:chOff x="0" y="0"/>
          <a:chExt cx="0" cy="0"/>
        </a:xfrm>
      </p:grpSpPr>
      <p:sp>
        <p:nvSpPr>
          <p:cNvPr id="28" name="Google Shape;28;p7"/>
          <p:cNvSpPr txBox="1"/>
          <p:nvPr>
            <p:ph type="title"/>
          </p:nvPr>
        </p:nvSpPr>
        <p:spPr>
          <a:xfrm>
            <a:off x="19864387" y="14797087"/>
            <a:ext cx="4162427" cy="809627"/>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9" name="Google Shape;29;p7"/>
          <p:cNvSpPr txBox="1"/>
          <p:nvPr>
            <p:ph idx="1" type="body"/>
          </p:nvPr>
        </p:nvSpPr>
        <p:spPr>
          <a:xfrm>
            <a:off x="19864387" y="15606712"/>
            <a:ext cx="4162427" cy="2357439"/>
          </a:xfrm>
          <a:prstGeom prst="rect">
            <a:avLst/>
          </a:prstGeom>
          <a:noFill/>
          <a:ln>
            <a:noFill/>
          </a:ln>
        </p:spPr>
        <p:txBody>
          <a:bodyPr anchorCtr="0" anchor="ctr" bIns="0" lIns="0" spcFirstLastPara="1" rIns="0" wrap="square" tIns="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0" name="Google Shape;30;p7"/>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1" name="Shape 31"/>
        <p:cNvGrpSpPr/>
        <p:nvPr/>
      </p:nvGrpSpPr>
      <p:grpSpPr>
        <a:xfrm>
          <a:off x="0" y="0"/>
          <a:ext cx="0" cy="0"/>
          <a:chOff x="0" y="0"/>
          <a:chExt cx="0" cy="0"/>
        </a:xfrm>
      </p:grpSpPr>
      <p:sp>
        <p:nvSpPr>
          <p:cNvPr id="32" name="Google Shape;32;p8"/>
          <p:cNvSpPr txBox="1"/>
          <p:nvPr>
            <p:ph type="title"/>
          </p:nvPr>
        </p:nvSpPr>
        <p:spPr>
          <a:xfrm>
            <a:off x="19864387" y="14797087"/>
            <a:ext cx="4162427" cy="809627"/>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p8"/>
          <p:cNvSpPr txBox="1"/>
          <p:nvPr>
            <p:ph idx="1" type="body"/>
          </p:nvPr>
        </p:nvSpPr>
        <p:spPr>
          <a:xfrm>
            <a:off x="19864387" y="15606712"/>
            <a:ext cx="2000252" cy="2357439"/>
          </a:xfrm>
          <a:prstGeom prst="rect">
            <a:avLst/>
          </a:prstGeom>
          <a:noFill/>
          <a:ln>
            <a:noFill/>
          </a:ln>
        </p:spPr>
        <p:txBody>
          <a:bodyPr anchorCtr="0" anchor="ctr" bIns="0" lIns="0" spcFirstLastPara="1" rIns="0" wrap="square" tIns="0">
            <a:normAutofit/>
          </a:bodyPr>
          <a:lstStyle>
            <a:lvl1pPr indent="-666750" lvl="0" marL="457200" algn="l">
              <a:lnSpc>
                <a:spcPct val="100000"/>
              </a:lnSpc>
              <a:spcBef>
                <a:spcPts val="3200"/>
              </a:spcBef>
              <a:spcAft>
                <a:spcPts val="0"/>
              </a:spcAft>
              <a:buClr>
                <a:srgbClr val="000000"/>
              </a:buClr>
              <a:buSzPts val="6900"/>
              <a:buFont typeface="Helvetica Neue Light"/>
              <a:buChar char="•"/>
              <a:defRPr sz="9200"/>
            </a:lvl1pPr>
            <a:lvl2pPr indent="-666750" lvl="1" marL="914400" algn="l">
              <a:lnSpc>
                <a:spcPct val="100000"/>
              </a:lnSpc>
              <a:spcBef>
                <a:spcPts val="3200"/>
              </a:spcBef>
              <a:spcAft>
                <a:spcPts val="0"/>
              </a:spcAft>
              <a:buClr>
                <a:srgbClr val="000000"/>
              </a:buClr>
              <a:buSzPts val="6900"/>
              <a:buFont typeface="Helvetica Neue Light"/>
              <a:buChar char="•"/>
              <a:defRPr sz="9200"/>
            </a:lvl2pPr>
            <a:lvl3pPr indent="-666750" lvl="2" marL="1371600" algn="l">
              <a:lnSpc>
                <a:spcPct val="100000"/>
              </a:lnSpc>
              <a:spcBef>
                <a:spcPts val="3200"/>
              </a:spcBef>
              <a:spcAft>
                <a:spcPts val="0"/>
              </a:spcAft>
              <a:buClr>
                <a:srgbClr val="000000"/>
              </a:buClr>
              <a:buSzPts val="6900"/>
              <a:buFont typeface="Helvetica Neue Light"/>
              <a:buChar char="•"/>
              <a:defRPr sz="9200"/>
            </a:lvl3pPr>
            <a:lvl4pPr indent="-666750" lvl="3" marL="1828800" algn="l">
              <a:lnSpc>
                <a:spcPct val="100000"/>
              </a:lnSpc>
              <a:spcBef>
                <a:spcPts val="3200"/>
              </a:spcBef>
              <a:spcAft>
                <a:spcPts val="0"/>
              </a:spcAft>
              <a:buClr>
                <a:srgbClr val="000000"/>
              </a:buClr>
              <a:buSzPts val="6900"/>
              <a:buFont typeface="Helvetica Neue Light"/>
              <a:buChar char="•"/>
              <a:defRPr sz="9200"/>
            </a:lvl4pPr>
            <a:lvl5pPr indent="-666750" lvl="4" marL="2286000" algn="l">
              <a:lnSpc>
                <a:spcPct val="100000"/>
              </a:lnSpc>
              <a:spcBef>
                <a:spcPts val="3200"/>
              </a:spcBef>
              <a:spcAft>
                <a:spcPts val="0"/>
              </a:spcAft>
              <a:buClr>
                <a:srgbClr val="000000"/>
              </a:buClr>
              <a:buSzPts val="6900"/>
              <a:buFont typeface="Helvetica Neue Light"/>
              <a:buChar char="•"/>
              <a:defRPr sz="9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4" name="Google Shape;34;p8"/>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5" name="Shape 35"/>
        <p:cNvGrpSpPr/>
        <p:nvPr/>
      </p:nvGrpSpPr>
      <p:grpSpPr>
        <a:xfrm>
          <a:off x="0" y="0"/>
          <a:ext cx="0" cy="0"/>
          <a:chOff x="0" y="0"/>
          <a:chExt cx="0" cy="0"/>
        </a:xfrm>
      </p:grpSpPr>
      <p:sp>
        <p:nvSpPr>
          <p:cNvPr id="36" name="Google Shape;36;p9"/>
          <p:cNvSpPr txBox="1"/>
          <p:nvPr>
            <p:ph idx="1" type="body"/>
          </p:nvPr>
        </p:nvSpPr>
        <p:spPr>
          <a:xfrm>
            <a:off x="19864387" y="15106650"/>
            <a:ext cx="4162427" cy="2705100"/>
          </a:xfrm>
          <a:prstGeom prst="rect">
            <a:avLst/>
          </a:prstGeom>
          <a:noFill/>
          <a:ln>
            <a:noFill/>
          </a:ln>
        </p:spPr>
        <p:txBody>
          <a:bodyPr anchorCtr="0" anchor="ctr" bIns="0" lIns="0" spcFirstLastPara="1" rIns="0" wrap="square" tIns="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7" name="Google Shape;37;p9"/>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38" name="Shape 38"/>
        <p:cNvGrpSpPr/>
        <p:nvPr/>
      </p:nvGrpSpPr>
      <p:grpSpPr>
        <a:xfrm>
          <a:off x="0" y="0"/>
          <a:ext cx="0" cy="0"/>
          <a:chOff x="0" y="0"/>
          <a:chExt cx="0" cy="0"/>
        </a:xfrm>
      </p:grpSpPr>
      <p:sp>
        <p:nvSpPr>
          <p:cNvPr id="39" name="Google Shape;39;p10"/>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576059" y="4700215"/>
            <a:ext cx="35112962" cy="5999590"/>
          </a:xfrm>
          <a:prstGeom prst="rect">
            <a:avLst/>
          </a:prstGeom>
          <a:noFill/>
          <a:ln>
            <a:noFill/>
          </a:ln>
        </p:spPr>
        <p:txBody>
          <a:bodyPr anchorCtr="0" anchor="ctr" bIns="0" lIns="0" spcFirstLastPara="1" rIns="0" wrap="square" tIns="0">
            <a:normAutofit/>
          </a:bodyPr>
          <a:lstStyle>
            <a:lvl1pPr lvl="0"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27000"/>
              <a:buFont typeface="Helvetica Neue Light"/>
              <a:buNone/>
              <a:defRPr b="0" i="0" sz="27000" u="none" cap="none" strike="noStrike">
                <a:solidFill>
                  <a:srgbClr val="000000"/>
                </a:solidFill>
                <a:latin typeface="Helvetica Neue Light"/>
                <a:ea typeface="Helvetica Neue Light"/>
                <a:cs typeface="Helvetica Neue Light"/>
                <a:sym typeface="Helvetica Neue Light"/>
              </a:defRPr>
            </a:lvl9pPr>
          </a:lstStyle>
          <a:p/>
        </p:txBody>
      </p:sp>
      <p:sp>
        <p:nvSpPr>
          <p:cNvPr id="7" name="Google Shape;7;p1"/>
          <p:cNvSpPr txBox="1"/>
          <p:nvPr>
            <p:ph idx="1" type="body"/>
          </p:nvPr>
        </p:nvSpPr>
        <p:spPr>
          <a:xfrm>
            <a:off x="24498300" y="10699805"/>
            <a:ext cx="17190720" cy="21028550"/>
          </a:xfrm>
          <a:prstGeom prst="rect">
            <a:avLst/>
          </a:prstGeom>
          <a:noFill/>
          <a:ln>
            <a:noFill/>
          </a:ln>
        </p:spPr>
        <p:txBody>
          <a:bodyPr anchorCtr="0" anchor="ctr" bIns="0" lIns="0" spcFirstLastPara="1" rIns="0" wrap="square" tIns="0">
            <a:normAutofit/>
          </a:bodyPr>
          <a:lstStyle>
            <a:lvl1pPr indent="-800100" lvl="0" marL="4572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1pPr>
            <a:lvl2pPr indent="-800100" lvl="1" marL="9144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2pPr>
            <a:lvl3pPr indent="-800100" lvl="2" marL="13716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3pPr>
            <a:lvl4pPr indent="-800100" lvl="3" marL="18288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4pPr>
            <a:lvl5pPr indent="-800100" lvl="4" marL="22860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5pPr>
            <a:lvl6pPr indent="-800100" lvl="5" marL="27432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6pPr>
            <a:lvl7pPr indent="-800100" lvl="6" marL="32004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7pPr>
            <a:lvl8pPr indent="-800100" lvl="7" marL="36576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8pPr>
            <a:lvl9pPr indent="-800100" lvl="8" marL="4114800" marR="0" rtl="0" algn="l">
              <a:lnSpc>
                <a:spcPct val="100000"/>
              </a:lnSpc>
              <a:spcBef>
                <a:spcPts val="4200"/>
              </a:spcBef>
              <a:spcAft>
                <a:spcPts val="0"/>
              </a:spcAft>
              <a:buClr>
                <a:srgbClr val="000000"/>
              </a:buClr>
              <a:buSzPts val="9000"/>
              <a:buFont typeface="Helvetica Neue Light"/>
              <a:buChar char="•"/>
              <a:defRPr b="0" i="0" sz="120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21214080" y="29634178"/>
            <a:ext cx="10241281" cy="175260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8.png"/><Relationship Id="rId22" Type="http://schemas.openxmlformats.org/officeDocument/2006/relationships/image" Target="../media/image10.png"/><Relationship Id="rId21" Type="http://schemas.openxmlformats.org/officeDocument/2006/relationships/image" Target="../media/image6.png"/><Relationship Id="rId24" Type="http://schemas.openxmlformats.org/officeDocument/2006/relationships/image" Target="../media/image19.png"/><Relationship Id="rId23"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i.org/10.1063/1.5109256" TargetMode="External"/><Relationship Id="rId4" Type="http://schemas.openxmlformats.org/officeDocument/2006/relationships/hyperlink" Target="https://doi.org/10.1088/1361-6587/ac8acc" TargetMode="External"/><Relationship Id="rId9" Type="http://schemas.openxmlformats.org/officeDocument/2006/relationships/image" Target="../media/image11.png"/><Relationship Id="rId26" Type="http://schemas.openxmlformats.org/officeDocument/2006/relationships/image" Target="../media/image16.png"/><Relationship Id="rId25" Type="http://schemas.openxmlformats.org/officeDocument/2006/relationships/image" Target="../media/image23.png"/><Relationship Id="rId28" Type="http://schemas.openxmlformats.org/officeDocument/2006/relationships/image" Target="../media/image22.png"/><Relationship Id="rId27" Type="http://schemas.openxmlformats.org/officeDocument/2006/relationships/image" Target="../media/image15.png"/><Relationship Id="rId5" Type="http://schemas.openxmlformats.org/officeDocument/2006/relationships/hyperlink" Target="https://doi.org/10.1017/S0022377821000878" TargetMode="External"/><Relationship Id="rId6" Type="http://schemas.openxmlformats.org/officeDocument/2006/relationships/hyperlink" Target="https://doi.org/10.1016/j.cpc.2021.107885" TargetMode="External"/><Relationship Id="rId29" Type="http://schemas.openxmlformats.org/officeDocument/2006/relationships/image" Target="../media/image17.png"/><Relationship Id="rId7" Type="http://schemas.openxmlformats.org/officeDocument/2006/relationships/image" Target="../media/image3.png"/><Relationship Id="rId8" Type="http://schemas.openxmlformats.org/officeDocument/2006/relationships/image" Target="../media/image25.png"/><Relationship Id="rId31" Type="http://schemas.openxmlformats.org/officeDocument/2006/relationships/image" Target="../media/image21.png"/><Relationship Id="rId30" Type="http://schemas.openxmlformats.org/officeDocument/2006/relationships/image" Target="../media/image18.png"/><Relationship Id="rId11" Type="http://schemas.openxmlformats.org/officeDocument/2006/relationships/image" Target="../media/image13.png"/><Relationship Id="rId10" Type="http://schemas.openxmlformats.org/officeDocument/2006/relationships/image" Target="../media/image20.png"/><Relationship Id="rId13" Type="http://schemas.openxmlformats.org/officeDocument/2006/relationships/image" Target="../media/image9.png"/><Relationship Id="rId12" Type="http://schemas.openxmlformats.org/officeDocument/2006/relationships/image" Target="../media/image7.png"/><Relationship Id="rId15" Type="http://schemas.openxmlformats.org/officeDocument/2006/relationships/image" Target="../media/image12.png"/><Relationship Id="rId14" Type="http://schemas.openxmlformats.org/officeDocument/2006/relationships/image" Target="../media/image4.png"/><Relationship Id="rId17" Type="http://schemas.openxmlformats.org/officeDocument/2006/relationships/image" Target="../media/image1.png"/><Relationship Id="rId16" Type="http://schemas.openxmlformats.org/officeDocument/2006/relationships/image" Target="../media/image2.png"/><Relationship Id="rId19" Type="http://schemas.openxmlformats.org/officeDocument/2006/relationships/image" Target="../media/image14.png"/><Relationship Id="rId1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4"/>
          <p:cNvSpPr/>
          <p:nvPr/>
        </p:nvSpPr>
        <p:spPr>
          <a:xfrm>
            <a:off x="11384025" y="6495575"/>
            <a:ext cx="21183600" cy="25312200"/>
          </a:xfrm>
          <a:prstGeom prst="roundRect">
            <a:avLst>
              <a:gd fmla="val 2411" name="adj"/>
            </a:avLst>
          </a:prstGeom>
          <a:noFill/>
          <a:ln cap="flat" cmpd="sng" w="38100">
            <a:solidFill>
              <a:srgbClr val="000000"/>
            </a:solidFill>
            <a:prstDash val="solid"/>
            <a:miter lim="400000"/>
            <a:headEnd len="sm" w="sm" type="none"/>
            <a:tailEnd len="sm" w="sm" type="none"/>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25099"/>
              </a:buClr>
              <a:buSzPts val="8000"/>
              <a:buFont typeface="Helvetica Neue"/>
              <a:buNone/>
            </a:pPr>
            <a:r>
              <a:rPr b="1" lang="en-US" sz="5500">
                <a:solidFill>
                  <a:srgbClr val="025099"/>
                </a:solidFill>
                <a:latin typeface="Helvetica Neue"/>
                <a:ea typeface="Helvetica Neue"/>
                <a:cs typeface="Helvetica Neue"/>
                <a:sym typeface="Helvetica Neue"/>
              </a:rPr>
              <a:t>Divertor</a:t>
            </a:r>
            <a:r>
              <a:rPr b="1" lang="en-US" sz="5500">
                <a:solidFill>
                  <a:srgbClr val="025099"/>
                </a:solidFill>
                <a:latin typeface="Helvetica Neue"/>
                <a:ea typeface="Helvetica Neue"/>
                <a:cs typeface="Helvetica Neue"/>
                <a:sym typeface="Helvetica Neue"/>
              </a:rPr>
              <a:t> Sheath														RF Sheath</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457200" marR="0" rtl="0" algn="just">
              <a:lnSpc>
                <a:spcPct val="10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 name="Google Shape;51;p14"/>
          <p:cNvSpPr/>
          <p:nvPr/>
        </p:nvSpPr>
        <p:spPr>
          <a:xfrm>
            <a:off x="437700" y="17166863"/>
            <a:ext cx="10371300" cy="14531400"/>
          </a:xfrm>
          <a:prstGeom prst="roundRect">
            <a:avLst>
              <a:gd fmla="val 4144" name="adj"/>
            </a:avLst>
          </a:prstGeom>
          <a:noFill/>
          <a:ln cap="flat" cmpd="sng" w="38100">
            <a:solidFill>
              <a:srgbClr val="0C0C0C"/>
            </a:solidFill>
            <a:prstDash val="solid"/>
            <a:miter lim="400000"/>
            <a:headEnd len="sm" w="sm" type="none"/>
            <a:tailEnd len="sm" w="sm" type="none"/>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25099"/>
              </a:buClr>
              <a:buSzPts val="8000"/>
              <a:buFont typeface="Helvetica Neue"/>
              <a:buNone/>
            </a:pPr>
            <a:r>
              <a:rPr b="1" lang="en-US" sz="4200">
                <a:solidFill>
                  <a:srgbClr val="025099"/>
                </a:solidFill>
                <a:latin typeface="Helvetica Neue"/>
                <a:ea typeface="Helvetica Neue"/>
                <a:cs typeface="Helvetica Neue"/>
                <a:sym typeface="Helvetica Neue"/>
              </a:rPr>
              <a:t>Relevant WEST Conditions </a:t>
            </a:r>
            <a:r>
              <a:rPr b="1" i="0" lang="en-US" sz="4200" u="none" cap="none" strike="noStrike">
                <a:solidFill>
                  <a:srgbClr val="025099"/>
                </a:solidFill>
                <a:latin typeface="Helvetica Neue"/>
                <a:ea typeface="Helvetica Neue"/>
                <a:cs typeface="Helvetica Neue"/>
                <a:sym typeface="Helvetica Neue"/>
              </a:rPr>
              <a:t> </a:t>
            </a:r>
            <a:endParaRPr b="0" i="0" sz="42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300"/>
              <a:buFont typeface="Arial"/>
              <a:buNone/>
            </a:pPr>
            <a:r>
              <a:t/>
            </a:r>
            <a:endParaRPr b="0" i="0" sz="2300"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None/>
            </a:pPr>
            <a:r>
              <a:rPr b="1" lang="en-US" sz="2300">
                <a:solidFill>
                  <a:schemeClr val="dk1"/>
                </a:solidFill>
              </a:rPr>
              <a:t>Conditions along the surface of the RF Limiter</a:t>
            </a:r>
            <a:endParaRPr b="1" sz="2300">
              <a:solidFill>
                <a:schemeClr val="dk1"/>
              </a:solidFill>
            </a:endParaRPr>
          </a:p>
          <a:p>
            <a:pPr indent="0" lvl="0" marL="0" marR="0" rtl="0" algn="ctr">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a:p>
            <a:pPr indent="0" lvl="0" marL="0" rtl="0" algn="ctr">
              <a:spcBef>
                <a:spcPts val="600"/>
              </a:spcBef>
              <a:spcAft>
                <a:spcPts val="0"/>
              </a:spcAft>
              <a:buNone/>
            </a:pPr>
            <a:r>
              <a:rPr b="1" lang="en-US" sz="2300">
                <a:solidFill>
                  <a:schemeClr val="dk1"/>
                </a:solidFill>
              </a:rPr>
              <a:t>Conditions at the lower divertor </a:t>
            </a:r>
            <a:endParaRPr b="1" sz="2300">
              <a:solidFill>
                <a:schemeClr val="dk1"/>
              </a:solidFill>
            </a:endParaRPr>
          </a:p>
          <a:p>
            <a:pPr indent="0" lvl="0" marL="0" marR="0" rtl="0" algn="just">
              <a:lnSpc>
                <a:spcPct val="100000"/>
              </a:lnSpc>
              <a:spcBef>
                <a:spcPts val="600"/>
              </a:spcBef>
              <a:spcAft>
                <a:spcPts val="0"/>
              </a:spcAft>
              <a:buNone/>
            </a:pPr>
            <a:r>
              <a:t/>
            </a:r>
            <a:endParaRPr b="1" sz="2300">
              <a:solidFill>
                <a:schemeClr val="dk1"/>
              </a:solidFill>
            </a:endParaRPr>
          </a:p>
        </p:txBody>
      </p:sp>
      <p:sp>
        <p:nvSpPr>
          <p:cNvPr id="52" name="Google Shape;52;p14"/>
          <p:cNvSpPr/>
          <p:nvPr/>
        </p:nvSpPr>
        <p:spPr>
          <a:xfrm>
            <a:off x="33142675" y="22679723"/>
            <a:ext cx="10172700" cy="4061400"/>
          </a:xfrm>
          <a:prstGeom prst="roundRect">
            <a:avLst>
              <a:gd fmla="val 4144" name="adj"/>
            </a:avLst>
          </a:prstGeom>
          <a:noFill/>
          <a:ln cap="flat" cmpd="sng" w="38100">
            <a:solidFill>
              <a:srgbClr val="000000"/>
            </a:solidFill>
            <a:prstDash val="solid"/>
            <a:miter lim="400000"/>
            <a:headEnd len="sm" w="sm" type="none"/>
            <a:tailEnd len="sm" w="sm" type="none"/>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25099"/>
              </a:buClr>
              <a:buSzPts val="8000"/>
              <a:buFont typeface="Helvetica Neue"/>
              <a:buNone/>
            </a:pPr>
            <a:r>
              <a:rPr b="1" i="0" lang="en-US" sz="4200" u="none" cap="none" strike="noStrike">
                <a:solidFill>
                  <a:srgbClr val="025099"/>
                </a:solidFill>
                <a:latin typeface="Helvetica Neue"/>
                <a:ea typeface="Helvetica Neue"/>
                <a:cs typeface="Helvetica Neue"/>
                <a:sym typeface="Helvetica Neue"/>
              </a:rPr>
              <a:t>Conclusions </a:t>
            </a:r>
            <a:endParaRPr b="0" i="0" sz="2000" u="none" cap="none" strike="noStrike">
              <a:solidFill>
                <a:schemeClr val="dk1"/>
              </a:solidFill>
              <a:latin typeface="Helvetica Neue"/>
              <a:ea typeface="Helvetica Neue"/>
              <a:cs typeface="Helvetica Neue"/>
              <a:sym typeface="Helvetica Neue"/>
            </a:endParaRPr>
          </a:p>
          <a:p>
            <a:pPr indent="-355600" lvl="0" marL="457200" marR="0" rtl="0" algn="just">
              <a:lnSpc>
                <a:spcPct val="100000"/>
              </a:lnSpc>
              <a:spcBef>
                <a:spcPts val="0"/>
              </a:spcBef>
              <a:spcAft>
                <a:spcPts val="0"/>
              </a:spcAft>
              <a:buClr>
                <a:schemeClr val="dk1"/>
              </a:buClr>
              <a:buSzPts val="2000"/>
              <a:buFont typeface="Helvetica Neue"/>
              <a:buChar char="●"/>
            </a:pPr>
            <a:r>
              <a:rPr lang="en-US" sz="2000">
                <a:solidFill>
                  <a:schemeClr val="dk1"/>
                </a:solidFill>
                <a:latin typeface="Helvetica Neue"/>
                <a:ea typeface="Helvetica Neue"/>
                <a:cs typeface="Helvetica Neue"/>
                <a:sym typeface="Helvetica Neue"/>
              </a:rPr>
              <a:t>The erosion-redeposition behavior of tungsten in the divertor and limiter regions is affected due to different physics such as sputtered tungsten energy distribution, ionization of the tungsten impurity, effect of sheath dynamics on the impurity. </a:t>
            </a:r>
            <a:endParaRPr sz="2000">
              <a:solidFill>
                <a:schemeClr val="dk1"/>
              </a:solidFill>
              <a:latin typeface="Helvetica Neue"/>
              <a:ea typeface="Helvetica Neue"/>
              <a:cs typeface="Helvetica Neue"/>
              <a:sym typeface="Helvetica Neue"/>
            </a:endParaRPr>
          </a:p>
          <a:p>
            <a:pPr indent="-355600" lvl="0" marL="457200" marR="0" rtl="0" algn="just">
              <a:lnSpc>
                <a:spcPct val="100000"/>
              </a:lnSpc>
              <a:spcBef>
                <a:spcPts val="0"/>
              </a:spcBef>
              <a:spcAft>
                <a:spcPts val="0"/>
              </a:spcAft>
              <a:buClr>
                <a:schemeClr val="dk1"/>
              </a:buClr>
              <a:buSzPts val="2000"/>
              <a:buFont typeface="Helvetica Neue"/>
              <a:buChar char="●"/>
            </a:pPr>
            <a:r>
              <a:rPr lang="en-US" sz="2000">
                <a:solidFill>
                  <a:schemeClr val="dk1"/>
                </a:solidFill>
                <a:latin typeface="Helvetica Neue"/>
                <a:ea typeface="Helvetica Neue"/>
                <a:cs typeface="Helvetica Neue"/>
                <a:sym typeface="Helvetica Neue"/>
              </a:rPr>
              <a:t>RF limiter conditions density is of an order lower than </a:t>
            </a:r>
            <a:r>
              <a:rPr lang="en-US" sz="2000">
                <a:solidFill>
                  <a:schemeClr val="dk1"/>
                </a:solidFill>
                <a:latin typeface="Helvetica Neue"/>
                <a:ea typeface="Helvetica Neue"/>
                <a:cs typeface="Helvetica Neue"/>
                <a:sym typeface="Helvetica Neue"/>
              </a:rPr>
              <a:t>divertor condition which facilitates the tungsten to be ionized much farther away from sheath influence and thus allowing ~60% of the tungsten emitted to possibly enter the SOL.</a:t>
            </a:r>
            <a:endParaRPr sz="2000">
              <a:solidFill>
                <a:schemeClr val="dk1"/>
              </a:solidFill>
              <a:latin typeface="Helvetica Neue"/>
              <a:ea typeface="Helvetica Neue"/>
              <a:cs typeface="Helvetica Neue"/>
              <a:sym typeface="Helvetica Neue"/>
            </a:endParaRPr>
          </a:p>
          <a:p>
            <a:pPr indent="-355600" lvl="0" marL="457200" marR="0" rtl="0" algn="just">
              <a:lnSpc>
                <a:spcPct val="100000"/>
              </a:lnSpc>
              <a:spcBef>
                <a:spcPts val="0"/>
              </a:spcBef>
              <a:spcAft>
                <a:spcPts val="0"/>
              </a:spcAft>
              <a:buClr>
                <a:schemeClr val="dk1"/>
              </a:buClr>
              <a:buSzPts val="2000"/>
              <a:buFont typeface="Helvetica Neue"/>
              <a:buChar char="●"/>
            </a:pPr>
            <a:r>
              <a:rPr lang="en-US" sz="2000">
                <a:solidFill>
                  <a:schemeClr val="dk1"/>
                </a:solidFill>
                <a:latin typeface="Helvetica Neue"/>
                <a:ea typeface="Helvetica Neue"/>
                <a:cs typeface="Helvetica Neue"/>
                <a:sym typeface="Helvetica Neue"/>
              </a:rPr>
              <a:t>Divertor condition ion flux allows for more tungsten to be sputtered compared to limiter region, due to its higher temperature and density. But ionization happens inside the thermal sheath region and gets redeposited promptly allowing only ~0.1% to be able to reach SOL.</a:t>
            </a:r>
            <a:endParaRPr sz="2000">
              <a:solidFill>
                <a:schemeClr val="dk1"/>
              </a:solidFill>
              <a:latin typeface="Helvetica Neue"/>
              <a:ea typeface="Helvetica Neue"/>
              <a:cs typeface="Helvetica Neue"/>
              <a:sym typeface="Helvetica Neue"/>
            </a:endParaRPr>
          </a:p>
        </p:txBody>
      </p:sp>
      <p:sp>
        <p:nvSpPr>
          <p:cNvPr id="53" name="Google Shape;53;p14"/>
          <p:cNvSpPr/>
          <p:nvPr/>
        </p:nvSpPr>
        <p:spPr>
          <a:xfrm>
            <a:off x="33241975" y="27175775"/>
            <a:ext cx="10172700" cy="4522500"/>
          </a:xfrm>
          <a:prstGeom prst="roundRect">
            <a:avLst>
              <a:gd fmla="val 4144" name="adj"/>
            </a:avLst>
          </a:prstGeom>
          <a:noFill/>
          <a:ln cap="flat" cmpd="sng" w="38100">
            <a:solidFill>
              <a:srgbClr val="000000"/>
            </a:solidFill>
            <a:prstDash val="solid"/>
            <a:miter lim="400000"/>
            <a:headEnd len="sm" w="sm" type="none"/>
            <a:tailEnd len="sm" w="sm" type="none"/>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25099"/>
              </a:buClr>
              <a:buSzPts val="8000"/>
              <a:buFont typeface="Helvetica Neue"/>
              <a:buNone/>
            </a:pPr>
            <a:r>
              <a:rPr b="1" i="0" lang="en-US" sz="4200" u="none" cap="none" strike="noStrike">
                <a:solidFill>
                  <a:srgbClr val="025099"/>
                </a:solidFill>
                <a:latin typeface="Helvetica Neue"/>
                <a:ea typeface="Helvetica Neue"/>
                <a:cs typeface="Helvetica Neue"/>
                <a:sym typeface="Helvetica Neue"/>
              </a:rPr>
              <a:t>References </a:t>
            </a:r>
            <a:endParaRPr b="0" i="0" sz="1600" u="none" cap="none" strike="noStrike">
              <a:solidFill>
                <a:schemeClr val="dk1"/>
              </a:solidFill>
              <a:latin typeface="Helvetica Neue"/>
              <a:ea typeface="Helvetica Neue"/>
              <a:cs typeface="Helvetica Neue"/>
              <a:sym typeface="Helvetica Neue"/>
            </a:endParaRPr>
          </a:p>
          <a:p>
            <a:pPr indent="-330200" lvl="0" marL="457200" marR="0" rtl="0" algn="just">
              <a:lnSpc>
                <a:spcPct val="100000"/>
              </a:lnSpc>
              <a:spcBef>
                <a:spcPts val="0"/>
              </a:spcBef>
              <a:spcAft>
                <a:spcPts val="0"/>
              </a:spcAft>
              <a:buClr>
                <a:schemeClr val="dk1"/>
              </a:buClr>
              <a:buSzPts val="1600"/>
              <a:buAutoNum type="arabicParenR"/>
            </a:pPr>
            <a:r>
              <a:rPr lang="en-US" sz="1600">
                <a:solidFill>
                  <a:schemeClr val="dk1"/>
                </a:solidFill>
                <a:latin typeface="Helvetica Neue"/>
                <a:ea typeface="Helvetica Neue"/>
                <a:cs typeface="Helvetica Neue"/>
                <a:sym typeface="Helvetica Neue"/>
              </a:rPr>
              <a:t>M. Elias, D. Curreli, J. Myra, T. Jenkins, J. Wright, </a:t>
            </a:r>
            <a:r>
              <a:rPr i="1" lang="en-US" sz="1600">
                <a:solidFill>
                  <a:schemeClr val="dk1"/>
                </a:solidFill>
                <a:latin typeface="Helvetica Neue"/>
                <a:ea typeface="Helvetica Neue"/>
                <a:cs typeface="Helvetica Neue"/>
                <a:sym typeface="Helvetica Neue"/>
              </a:rPr>
              <a:t>Numerical Model of the Radio-Frequency Magnetic Presheath Including Wall Impurities</a:t>
            </a:r>
            <a:r>
              <a:rPr lang="en-US" sz="1600">
                <a:solidFill>
                  <a:schemeClr val="dk1"/>
                </a:solidFill>
                <a:latin typeface="Helvetica Neue"/>
                <a:ea typeface="Helvetica Neue"/>
                <a:cs typeface="Helvetica Neue"/>
                <a:sym typeface="Helvetica Neue"/>
              </a:rPr>
              <a:t>, Physics of Plasmas, Vol. 26, 092508 (2019) </a:t>
            </a:r>
            <a:r>
              <a:rPr lang="en-US" sz="1600" u="sng">
                <a:solidFill>
                  <a:schemeClr val="hlink"/>
                </a:solidFill>
                <a:latin typeface="Helvetica Neue"/>
                <a:ea typeface="Helvetica Neue"/>
                <a:cs typeface="Helvetica Neue"/>
                <a:sym typeface="Helvetica Neue"/>
                <a:hlinkClick r:id="rId3"/>
              </a:rPr>
              <a:t>https://doi.org/10.1063/1.5109256</a:t>
            </a:r>
            <a:r>
              <a:rPr lang="en-US"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330200" lvl="0" marL="457200" marR="0" rtl="0" algn="just">
              <a:lnSpc>
                <a:spcPct val="100000"/>
              </a:lnSpc>
              <a:spcBef>
                <a:spcPts val="0"/>
              </a:spcBef>
              <a:spcAft>
                <a:spcPts val="0"/>
              </a:spcAft>
              <a:buClr>
                <a:schemeClr val="dk1"/>
              </a:buClr>
              <a:buSzPts val="1600"/>
              <a:buAutoNum type="arabicParenR"/>
            </a:pPr>
            <a:r>
              <a:rPr lang="en-US" sz="1600">
                <a:solidFill>
                  <a:schemeClr val="dk1"/>
                </a:solidFill>
                <a:latin typeface="Helvetica Neue"/>
                <a:ea typeface="Helvetica Neue"/>
                <a:cs typeface="Helvetica Neue"/>
                <a:sym typeface="Helvetica Neue"/>
              </a:rPr>
              <a:t>C. C. Klepper, E. A. Unterberg, Y. Marandet, D. Curreli, A. Grosjean, J. H. Harris, C. A. Johnson, A. Gallo, M. Goniche, Ch. Guillemaut, J. P. Gunn, M. Raghunathan, E. Tsitrone, G. Ciraolo, L. Colas, D. Donovan, A. Ekedahl, D. Easley, G. Urbanczyk, and the WEST Team, Characterizing W sources in the all-W wall, all-RF WEST tokamak environment, Plasma Physics and Controlled Fusion, 64, 104008 (2022) </a:t>
            </a:r>
            <a:r>
              <a:rPr lang="en-US" sz="1600" u="sng">
                <a:solidFill>
                  <a:schemeClr val="hlink"/>
                </a:solidFill>
                <a:latin typeface="Helvetica Neue"/>
                <a:ea typeface="Helvetica Neue"/>
                <a:cs typeface="Helvetica Neue"/>
                <a:sym typeface="Helvetica Neue"/>
                <a:hlinkClick r:id="rId4"/>
              </a:rPr>
              <a:t>https://doi.org/10.1088/1361-6587/ac8acc</a:t>
            </a:r>
            <a:r>
              <a:rPr lang="en-US"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330200" lvl="0" marL="457200" marR="0" rtl="0" algn="just">
              <a:lnSpc>
                <a:spcPct val="100000"/>
              </a:lnSpc>
              <a:spcBef>
                <a:spcPts val="0"/>
              </a:spcBef>
              <a:spcAft>
                <a:spcPts val="0"/>
              </a:spcAft>
              <a:buClr>
                <a:schemeClr val="dk1"/>
              </a:buClr>
              <a:buSzPts val="1600"/>
              <a:buFont typeface="Helvetica Neue"/>
              <a:buAutoNum type="arabicParenR"/>
            </a:pPr>
            <a:r>
              <a:rPr b="0" i="0" lang="en-US" sz="1600" u="none" cap="none" strike="noStrike">
                <a:solidFill>
                  <a:schemeClr val="dk1"/>
                </a:solidFill>
                <a:latin typeface="Helvetica Neue"/>
                <a:ea typeface="Helvetica Neue"/>
                <a:cs typeface="Helvetica Neue"/>
                <a:sym typeface="Helvetica Neue"/>
              </a:rPr>
              <a:t>J. Myra, “</a:t>
            </a:r>
            <a:r>
              <a:rPr b="0" i="1" lang="en-US" sz="1600" u="none" cap="none" strike="noStrike">
                <a:solidFill>
                  <a:schemeClr val="dk1"/>
                </a:solidFill>
                <a:latin typeface="Helvetica Neue"/>
                <a:ea typeface="Helvetica Neue"/>
                <a:cs typeface="Helvetica Neue"/>
                <a:sym typeface="Helvetica Neue"/>
              </a:rPr>
              <a:t>A tutorial on radio frequency sheath physics for magnetically confined fusion devices”</a:t>
            </a:r>
            <a:r>
              <a:rPr b="0" i="0" lang="en-US" sz="1600" u="none" cap="none" strike="noStrike">
                <a:solidFill>
                  <a:schemeClr val="dk1"/>
                </a:solidFill>
                <a:latin typeface="Helvetica Neue"/>
                <a:ea typeface="Helvetica Neue"/>
                <a:cs typeface="Helvetica Neue"/>
                <a:sym typeface="Helvetica Neue"/>
              </a:rPr>
              <a:t>, J. Plasma Phys., vol. 87, 905870504 (2021).</a:t>
            </a:r>
            <a:r>
              <a:rPr lang="en-US" sz="1600">
                <a:solidFill>
                  <a:schemeClr val="dk1"/>
                </a:solidFill>
                <a:latin typeface="Helvetica Neue"/>
                <a:ea typeface="Helvetica Neue"/>
                <a:cs typeface="Helvetica Neue"/>
                <a:sym typeface="Helvetica Neue"/>
              </a:rPr>
              <a:t> </a:t>
            </a:r>
            <a:r>
              <a:rPr lang="en-US" sz="1600" u="sng">
                <a:solidFill>
                  <a:schemeClr val="hlink"/>
                </a:solidFill>
                <a:latin typeface="Helvetica Neue"/>
                <a:ea typeface="Helvetica Neue"/>
                <a:cs typeface="Helvetica Neue"/>
                <a:sym typeface="Helvetica Neue"/>
                <a:hlinkClick r:id="rId5"/>
              </a:rPr>
              <a:t>https://doi.org/10.1017/S0022377821000878</a:t>
            </a:r>
            <a:r>
              <a:rPr lang="en-US"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330200" lvl="0" marL="457200" marR="0" rtl="0" algn="just">
              <a:lnSpc>
                <a:spcPct val="100000"/>
              </a:lnSpc>
              <a:spcBef>
                <a:spcPts val="0"/>
              </a:spcBef>
              <a:spcAft>
                <a:spcPts val="0"/>
              </a:spcAft>
              <a:buClr>
                <a:schemeClr val="dk1"/>
              </a:buClr>
              <a:buSzPts val="1600"/>
              <a:buFont typeface="Helvetica Neue"/>
              <a:buAutoNum type="arabicParenR"/>
            </a:pPr>
            <a:r>
              <a:rPr lang="en-US" sz="1600">
                <a:solidFill>
                  <a:schemeClr val="dk1"/>
                </a:solidFill>
                <a:latin typeface="Helvetica Neue"/>
                <a:ea typeface="Helvetica Neue"/>
                <a:cs typeface="Helvetica Neue"/>
                <a:sym typeface="Helvetica Neue"/>
              </a:rPr>
              <a:t>Hillaret et al. Nucl. Fusion 61 (2021) 096030; DOI 10.1088/1741-4326/ac1759</a:t>
            </a:r>
            <a:endParaRPr sz="1600">
              <a:solidFill>
                <a:schemeClr val="dk1"/>
              </a:solidFill>
              <a:latin typeface="Helvetica Neue"/>
              <a:ea typeface="Helvetica Neue"/>
              <a:cs typeface="Helvetica Neue"/>
              <a:sym typeface="Helvetica Neue"/>
            </a:endParaRPr>
          </a:p>
          <a:p>
            <a:pPr indent="-330200" lvl="0" marL="457200" marR="0" rtl="0" algn="just">
              <a:lnSpc>
                <a:spcPct val="100000"/>
              </a:lnSpc>
              <a:spcBef>
                <a:spcPts val="0"/>
              </a:spcBef>
              <a:spcAft>
                <a:spcPts val="0"/>
              </a:spcAft>
              <a:buClr>
                <a:schemeClr val="dk1"/>
              </a:buClr>
              <a:buSzPts val="1600"/>
              <a:buFont typeface="Helvetica Neue"/>
              <a:buAutoNum type="arabicParenR"/>
            </a:pPr>
            <a:r>
              <a:rPr lang="en-US" sz="1600">
                <a:solidFill>
                  <a:schemeClr val="dk1"/>
                </a:solidFill>
                <a:latin typeface="Helvetica Neue"/>
                <a:ea typeface="Helvetica Neue"/>
                <a:cs typeface="Helvetica Neue"/>
                <a:sym typeface="Helvetica Neue"/>
              </a:rPr>
              <a:t>S. Di Genova et al 2021 Nucl. Fusion 61 106019; DOI 10.1088/1741-4326/ac2026 </a:t>
            </a:r>
            <a:endParaRPr sz="1600">
              <a:solidFill>
                <a:schemeClr val="dk1"/>
              </a:solidFill>
              <a:latin typeface="Helvetica Neue"/>
              <a:ea typeface="Helvetica Neue"/>
              <a:cs typeface="Helvetica Neue"/>
              <a:sym typeface="Helvetica Neue"/>
            </a:endParaRPr>
          </a:p>
          <a:p>
            <a:pPr indent="-330200" lvl="0" marL="457200" rtl="0" algn="just">
              <a:spcBef>
                <a:spcPts val="0"/>
              </a:spcBef>
              <a:spcAft>
                <a:spcPts val="0"/>
              </a:spcAft>
              <a:buClr>
                <a:schemeClr val="dk1"/>
              </a:buClr>
              <a:buSzPts val="1600"/>
              <a:buFont typeface="Helvetica Neue"/>
              <a:buAutoNum type="arabicParenR"/>
            </a:pPr>
            <a:r>
              <a:rPr lang="en-US" sz="1600">
                <a:solidFill>
                  <a:schemeClr val="dk1"/>
                </a:solidFill>
                <a:latin typeface="Helvetica Neue"/>
                <a:ea typeface="Helvetica Neue"/>
                <a:cs typeface="Helvetica Neue"/>
                <a:sym typeface="Helvetica Neue"/>
              </a:rPr>
              <a:t>T.R. Younkin, D.L. Green, A.B. Simpson, B.D. Wirth, </a:t>
            </a:r>
            <a:r>
              <a:rPr i="1" lang="en-US" sz="1600">
                <a:solidFill>
                  <a:schemeClr val="dk1"/>
                </a:solidFill>
                <a:latin typeface="Helvetica Neue"/>
                <a:ea typeface="Helvetica Neue"/>
                <a:cs typeface="Helvetica Neue"/>
                <a:sym typeface="Helvetica Neue"/>
              </a:rPr>
              <a:t>GITR: An accelerated global scale particle tracking code for wall material erosion and redistribution in fusion relevant plasma–material interactions</a:t>
            </a:r>
            <a:r>
              <a:rPr lang="en-US" sz="1600">
                <a:solidFill>
                  <a:schemeClr val="dk1"/>
                </a:solidFill>
                <a:latin typeface="Helvetica Neue"/>
                <a:ea typeface="Helvetica Neue"/>
                <a:cs typeface="Helvetica Neue"/>
                <a:sym typeface="Helvetica Neue"/>
              </a:rPr>
              <a:t>, Computer Physics Communications, 264 (2021) 107885;  </a:t>
            </a:r>
            <a:r>
              <a:rPr lang="en-US" sz="1600" u="sng">
                <a:solidFill>
                  <a:schemeClr val="hlink"/>
                </a:solidFill>
                <a:latin typeface="Helvetica Neue"/>
                <a:ea typeface="Helvetica Neue"/>
                <a:cs typeface="Helvetica Neue"/>
                <a:sym typeface="Helvetica Neue"/>
                <a:hlinkClick r:id="rId6"/>
              </a:rPr>
              <a:t>https://doi.org/10.1016/j.cpc.2021.107885</a:t>
            </a:r>
            <a:endParaRPr sz="1600">
              <a:solidFill>
                <a:schemeClr val="dk1"/>
              </a:solidFill>
              <a:latin typeface="Helvetica Neue"/>
              <a:ea typeface="Helvetica Neue"/>
              <a:cs typeface="Helvetica Neue"/>
              <a:sym typeface="Helvetica Neue"/>
            </a:endParaRPr>
          </a:p>
        </p:txBody>
      </p:sp>
      <p:sp>
        <p:nvSpPr>
          <p:cNvPr id="54" name="Google Shape;54;p14"/>
          <p:cNvSpPr/>
          <p:nvPr/>
        </p:nvSpPr>
        <p:spPr>
          <a:xfrm>
            <a:off x="437700" y="6386175"/>
            <a:ext cx="10371300" cy="10509600"/>
          </a:xfrm>
          <a:prstGeom prst="roundRect">
            <a:avLst>
              <a:gd fmla="val 4144" name="adj"/>
            </a:avLst>
          </a:prstGeom>
          <a:noFill/>
          <a:ln cap="flat" cmpd="sng" w="38100">
            <a:solidFill>
              <a:srgbClr val="000000"/>
            </a:solidFill>
            <a:prstDash val="solid"/>
            <a:miter lim="400000"/>
            <a:headEnd len="sm" w="sm" type="none"/>
            <a:tailEnd len="sm" w="sm" type="none"/>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25099"/>
              </a:buClr>
              <a:buSzPts val="8000"/>
              <a:buFont typeface="Helvetica Neue"/>
              <a:buNone/>
            </a:pPr>
            <a:r>
              <a:rPr b="1" lang="en-US" sz="4200">
                <a:solidFill>
                  <a:srgbClr val="025099"/>
                </a:solidFill>
                <a:latin typeface="Helvetica Neue"/>
                <a:ea typeface="Helvetica Neue"/>
                <a:cs typeface="Helvetica Neue"/>
                <a:sym typeface="Helvetica Neue"/>
              </a:rPr>
              <a:t>Overview</a:t>
            </a:r>
            <a:r>
              <a:rPr b="1" i="0" lang="en-US" sz="4200" u="none" cap="none" strike="noStrike">
                <a:solidFill>
                  <a:srgbClr val="025099"/>
                </a:solidFill>
                <a:latin typeface="Helvetica Neue"/>
                <a:ea typeface="Helvetica Neue"/>
                <a:cs typeface="Helvetica Neue"/>
                <a:sym typeface="Helvetica Neue"/>
              </a:rPr>
              <a:t> </a:t>
            </a:r>
            <a:endParaRPr b="0" i="0" sz="42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42897" lvl="0" marL="342897" marR="0" rtl="0" algn="just">
              <a:lnSpc>
                <a:spcPct val="100000"/>
              </a:lnSpc>
              <a:spcBef>
                <a:spcPts val="600"/>
              </a:spcBef>
              <a:spcAft>
                <a:spcPts val="0"/>
              </a:spcAft>
              <a:buClr>
                <a:schemeClr val="dk1"/>
              </a:buClr>
              <a:buSzPts val="2300"/>
              <a:buFont typeface="Arial"/>
              <a:buChar char="•"/>
            </a:pPr>
            <a:r>
              <a:rPr lang="en-US" sz="2300">
                <a:solidFill>
                  <a:schemeClr val="dk1"/>
                </a:solidFill>
              </a:rPr>
              <a:t>We conducted a comparative computational analysis of the two regions that are expected to contribute to most tungsten (W) impurity production on the WEST tokamak, namely (1) the divertor and the (2) RF limiters</a:t>
            </a:r>
            <a:endParaRPr sz="2300">
              <a:solidFill>
                <a:schemeClr val="dk1"/>
              </a:solidFill>
            </a:endParaRPr>
          </a:p>
          <a:p>
            <a:pPr indent="-342897" lvl="0" marL="342897" marR="0" rtl="0" algn="just">
              <a:lnSpc>
                <a:spcPct val="100000"/>
              </a:lnSpc>
              <a:spcBef>
                <a:spcPts val="600"/>
              </a:spcBef>
              <a:spcAft>
                <a:spcPts val="0"/>
              </a:spcAft>
              <a:buClr>
                <a:schemeClr val="dk1"/>
              </a:buClr>
              <a:buSzPts val="2300"/>
              <a:buChar char="•"/>
            </a:pPr>
            <a:r>
              <a:rPr lang="en-US" sz="2300">
                <a:solidFill>
                  <a:schemeClr val="dk1"/>
                </a:solidFill>
              </a:rPr>
              <a:t>Our </a:t>
            </a:r>
            <a:r>
              <a:rPr lang="en-US" sz="2300">
                <a:solidFill>
                  <a:schemeClr val="dk1"/>
                </a:solidFill>
              </a:rPr>
              <a:t>analysis focused on the fundamental understanding of the near-surface behavior of the W impurities as they enter the plasma sheaths</a:t>
            </a:r>
            <a:endParaRPr sz="2300">
              <a:solidFill>
                <a:schemeClr val="dk1"/>
              </a:solidFill>
            </a:endParaRPr>
          </a:p>
          <a:p>
            <a:pPr indent="-342897" lvl="0" marL="342897" marR="0" rtl="0" algn="just">
              <a:lnSpc>
                <a:spcPct val="100000"/>
              </a:lnSpc>
              <a:spcBef>
                <a:spcPts val="600"/>
              </a:spcBef>
              <a:spcAft>
                <a:spcPts val="0"/>
              </a:spcAft>
              <a:buClr>
                <a:schemeClr val="dk1"/>
              </a:buClr>
              <a:buSzPts val="2300"/>
              <a:buChar char="•"/>
            </a:pPr>
            <a:r>
              <a:rPr lang="en-US" sz="2300">
                <a:solidFill>
                  <a:schemeClr val="dk1"/>
                </a:solidFill>
              </a:rPr>
              <a:t>The analysis was carried out in two steps:</a:t>
            </a:r>
            <a:endParaRPr sz="2300">
              <a:solidFill>
                <a:schemeClr val="dk1"/>
              </a:solidFill>
            </a:endParaRPr>
          </a:p>
          <a:p>
            <a:pPr indent="0" lvl="0" marL="457200" marR="0" rtl="0" algn="just">
              <a:lnSpc>
                <a:spcPct val="100000"/>
              </a:lnSpc>
              <a:spcBef>
                <a:spcPts val="600"/>
              </a:spcBef>
              <a:spcAft>
                <a:spcPts val="0"/>
              </a:spcAft>
              <a:buNone/>
            </a:pPr>
            <a:r>
              <a:rPr lang="en-US" sz="2300">
                <a:solidFill>
                  <a:schemeClr val="dk1"/>
                </a:solidFill>
              </a:rPr>
              <a:t>(1) A</a:t>
            </a:r>
            <a:r>
              <a:rPr lang="en-US" sz="2300">
                <a:solidFill>
                  <a:schemeClr val="dk1"/>
                </a:solidFill>
              </a:rPr>
              <a:t>nalysis of tungsten emission from the </a:t>
            </a:r>
            <a:r>
              <a:rPr lang="en-US" sz="2300">
                <a:solidFill>
                  <a:schemeClr val="dk1"/>
                </a:solidFill>
              </a:rPr>
              <a:t>surface</a:t>
            </a:r>
            <a:r>
              <a:rPr lang="en-US" sz="2300">
                <a:solidFill>
                  <a:schemeClr val="dk1"/>
                </a:solidFill>
              </a:rPr>
              <a:t> and subsequent ionization in the plasma; determination of the first-ionization distribution; </a:t>
            </a:r>
            <a:endParaRPr sz="2300">
              <a:solidFill>
                <a:schemeClr val="dk1"/>
              </a:solidFill>
            </a:endParaRPr>
          </a:p>
          <a:p>
            <a:pPr indent="0" lvl="0" marL="457200" marR="0" rtl="0" algn="just">
              <a:lnSpc>
                <a:spcPct val="100000"/>
              </a:lnSpc>
              <a:spcBef>
                <a:spcPts val="600"/>
              </a:spcBef>
              <a:spcAft>
                <a:spcPts val="0"/>
              </a:spcAft>
              <a:buNone/>
            </a:pPr>
            <a:r>
              <a:rPr lang="en-US" sz="2300">
                <a:solidFill>
                  <a:schemeClr val="dk1"/>
                </a:solidFill>
              </a:rPr>
              <a:t>(2) Local impurity transport and their interaction with the sheaths, aimed at an accurate determination of prompt (local) redeposition.</a:t>
            </a:r>
            <a:endParaRPr sz="2300">
              <a:solidFill>
                <a:schemeClr val="dk1"/>
              </a:solidFill>
            </a:endParaRPr>
          </a:p>
          <a:p>
            <a:pPr indent="-342898" lvl="0" marL="342898" marR="0" rtl="0" algn="just">
              <a:lnSpc>
                <a:spcPct val="100000"/>
              </a:lnSpc>
              <a:spcBef>
                <a:spcPts val="600"/>
              </a:spcBef>
              <a:spcAft>
                <a:spcPts val="0"/>
              </a:spcAft>
              <a:buClr>
                <a:schemeClr val="dk1"/>
              </a:buClr>
              <a:buSzPts val="2300"/>
              <a:buChar char="•"/>
            </a:pPr>
            <a:r>
              <a:rPr lang="en-US" sz="2300">
                <a:solidFill>
                  <a:schemeClr val="dk1"/>
                </a:solidFill>
              </a:rPr>
              <a:t>In particular, the study </a:t>
            </a:r>
            <a:r>
              <a:rPr lang="en-US" sz="2300">
                <a:solidFill>
                  <a:schemeClr val="dk1"/>
                </a:solidFill>
              </a:rPr>
              <a:t>focused</a:t>
            </a:r>
            <a:r>
              <a:rPr lang="en-US" sz="2300">
                <a:solidFill>
                  <a:schemeClr val="dk1"/>
                </a:solidFill>
              </a:rPr>
              <a:t> on determining the </a:t>
            </a:r>
            <a:r>
              <a:rPr lang="en-US" sz="2300">
                <a:solidFill>
                  <a:schemeClr val="dk1"/>
                </a:solidFill>
              </a:rPr>
              <a:t>prompt</a:t>
            </a:r>
            <a:r>
              <a:rPr lang="en-US" sz="2300">
                <a:solidFill>
                  <a:schemeClr val="dk1"/>
                </a:solidFill>
              </a:rPr>
              <a:t>-redeposition fraction of impurities in the expanding/contracting field of RF sheath, and compare that against the case of the quiescent thermal sheath encountered at the </a:t>
            </a:r>
            <a:r>
              <a:rPr lang="en-US" sz="2300">
                <a:solidFill>
                  <a:schemeClr val="dk1"/>
                </a:solidFill>
              </a:rPr>
              <a:t>divertor</a:t>
            </a:r>
            <a:r>
              <a:rPr lang="en-US" sz="2300">
                <a:solidFill>
                  <a:schemeClr val="dk1"/>
                </a:solidFill>
              </a:rPr>
              <a:t>. </a:t>
            </a:r>
            <a:endParaRPr sz="2300">
              <a:solidFill>
                <a:schemeClr val="dk1"/>
              </a:solidFill>
            </a:endParaRPr>
          </a:p>
          <a:p>
            <a:pPr indent="-196847" lvl="0" marL="342898" marR="0" rtl="0" algn="just">
              <a:lnSpc>
                <a:spcPct val="100000"/>
              </a:lnSpc>
              <a:spcBef>
                <a:spcPts val="600"/>
              </a:spcBef>
              <a:spcAft>
                <a:spcPts val="0"/>
              </a:spcAft>
              <a:buClr>
                <a:schemeClr val="dk1"/>
              </a:buClr>
              <a:buSzPts val="2300"/>
              <a:buFont typeface="Arial"/>
              <a:buNone/>
            </a:pPr>
            <a:r>
              <a:t/>
            </a:r>
            <a:endParaRPr b="0" i="0" sz="2300" u="none" cap="none" strike="noStrike">
              <a:solidFill>
                <a:schemeClr val="dk1"/>
              </a:solidFill>
              <a:latin typeface="Arial"/>
              <a:ea typeface="Arial"/>
              <a:cs typeface="Arial"/>
              <a:sym typeface="Arial"/>
            </a:endParaRPr>
          </a:p>
        </p:txBody>
      </p:sp>
      <p:pic>
        <p:nvPicPr>
          <p:cNvPr descr="Image" id="55" name="Google Shape;55;p14"/>
          <p:cNvPicPr preferRelativeResize="0"/>
          <p:nvPr/>
        </p:nvPicPr>
        <p:blipFill rotWithShape="1">
          <a:blip r:embed="rId7">
            <a:alphaModFix/>
          </a:blip>
          <a:srcRect b="0" l="0" r="0" t="0"/>
          <a:stretch/>
        </p:blipFill>
        <p:spPr>
          <a:xfrm>
            <a:off x="437701" y="1322172"/>
            <a:ext cx="8168522" cy="2786666"/>
          </a:xfrm>
          <a:prstGeom prst="rect">
            <a:avLst/>
          </a:prstGeom>
          <a:noFill/>
          <a:ln>
            <a:noFill/>
          </a:ln>
        </p:spPr>
      </p:pic>
      <p:sp>
        <p:nvSpPr>
          <p:cNvPr id="56" name="Google Shape;56;p14"/>
          <p:cNvSpPr txBox="1"/>
          <p:nvPr/>
        </p:nvSpPr>
        <p:spPr>
          <a:xfrm>
            <a:off x="4455750" y="591347"/>
            <a:ext cx="34979700" cy="2378100"/>
          </a:xfrm>
          <a:prstGeom prst="rect">
            <a:avLst/>
          </a:prstGeom>
          <a:noFill/>
          <a:ln>
            <a:noFill/>
          </a:ln>
        </p:spPr>
        <p:txBody>
          <a:bodyPr anchorCtr="0" anchor="t" bIns="19050" lIns="19050" spcFirstLastPara="1" rIns="19050" wrap="square" tIns="19050">
            <a:spAutoFit/>
          </a:bodyPr>
          <a:lstStyle/>
          <a:p>
            <a:pPr indent="0" lvl="0" marL="0" marR="0" rtl="0" algn="ctr">
              <a:lnSpc>
                <a:spcPct val="100000"/>
              </a:lnSpc>
              <a:spcBef>
                <a:spcPts val="0"/>
              </a:spcBef>
              <a:spcAft>
                <a:spcPts val="0"/>
              </a:spcAft>
              <a:buClr>
                <a:srgbClr val="0433FF"/>
              </a:buClr>
              <a:buSzPts val="7600"/>
              <a:buFont typeface="Arial"/>
              <a:buNone/>
            </a:pPr>
            <a:r>
              <a:rPr b="1" lang="en-US" sz="7600">
                <a:solidFill>
                  <a:srgbClr val="0433FF"/>
                </a:solidFill>
              </a:rPr>
              <a:t>A comparative study of tungsten erosion-redeposition </a:t>
            </a:r>
            <a:endParaRPr b="1" sz="7600">
              <a:solidFill>
                <a:srgbClr val="0433FF"/>
              </a:solidFill>
            </a:endParaRPr>
          </a:p>
          <a:p>
            <a:pPr indent="0" lvl="0" marL="0" marR="0" rtl="0" algn="ctr">
              <a:lnSpc>
                <a:spcPct val="100000"/>
              </a:lnSpc>
              <a:spcBef>
                <a:spcPts val="0"/>
              </a:spcBef>
              <a:spcAft>
                <a:spcPts val="0"/>
              </a:spcAft>
              <a:buClr>
                <a:srgbClr val="0433FF"/>
              </a:buClr>
              <a:buSzPts val="7600"/>
              <a:buFont typeface="Arial"/>
              <a:buNone/>
            </a:pPr>
            <a:r>
              <a:rPr b="1" lang="en-US" sz="7600">
                <a:solidFill>
                  <a:srgbClr val="0433FF"/>
                </a:solidFill>
              </a:rPr>
              <a:t>in divertor sheaths versus RF sheaths on WEST</a:t>
            </a:r>
            <a:endParaRPr b="0" i="0" sz="1400" u="none" cap="none" strike="noStrike">
              <a:solidFill>
                <a:srgbClr val="000000"/>
              </a:solidFill>
              <a:latin typeface="Arial"/>
              <a:ea typeface="Arial"/>
              <a:cs typeface="Arial"/>
              <a:sym typeface="Arial"/>
            </a:endParaRPr>
          </a:p>
        </p:txBody>
      </p:sp>
      <p:sp>
        <p:nvSpPr>
          <p:cNvPr id="57" name="Google Shape;57;p14"/>
          <p:cNvSpPr txBox="1"/>
          <p:nvPr/>
        </p:nvSpPr>
        <p:spPr>
          <a:xfrm>
            <a:off x="8058875" y="3184101"/>
            <a:ext cx="27945900" cy="2378100"/>
          </a:xfrm>
          <a:prstGeom prst="rect">
            <a:avLst/>
          </a:prstGeom>
          <a:noFill/>
          <a:ln>
            <a:noFill/>
          </a:ln>
        </p:spPr>
        <p:txBody>
          <a:bodyPr anchorCtr="0" anchor="ctr" bIns="19050" lIns="19050" spcFirstLastPara="1" rIns="19050" wrap="square" tIns="19050">
            <a:spAutoFit/>
          </a:bodyPr>
          <a:lstStyle/>
          <a:p>
            <a:pPr indent="-469900" lvl="0" marL="457200" marR="0" rtl="0" algn="ctr">
              <a:lnSpc>
                <a:spcPct val="100000"/>
              </a:lnSpc>
              <a:spcBef>
                <a:spcPts val="0"/>
              </a:spcBef>
              <a:spcAft>
                <a:spcPts val="0"/>
              </a:spcAft>
              <a:buClr>
                <a:schemeClr val="dk1"/>
              </a:buClr>
              <a:buSzPts val="3800"/>
              <a:buFont typeface="Helvetica Neue"/>
              <a:buAutoNum type="alphaUcPeriod"/>
            </a:pPr>
            <a:r>
              <a:rPr b="1" lang="en-US" sz="3800">
                <a:solidFill>
                  <a:schemeClr val="dk1"/>
                </a:solidFill>
                <a:latin typeface="Helvetica Neue"/>
                <a:ea typeface="Helvetica Neue"/>
                <a:cs typeface="Helvetica Neue"/>
                <a:sym typeface="Helvetica Neue"/>
              </a:rPr>
              <a:t>Renganathan</a:t>
            </a:r>
            <a:r>
              <a:rPr b="1" baseline="30000" i="0" lang="en-US" sz="3800" u="none" cap="none" strike="noStrike">
                <a:solidFill>
                  <a:schemeClr val="dk1"/>
                </a:solidFill>
                <a:latin typeface="Helvetica Neue"/>
                <a:ea typeface="Helvetica Neue"/>
                <a:cs typeface="Helvetica Neue"/>
                <a:sym typeface="Helvetica Neue"/>
              </a:rPr>
              <a:t>(a)</a:t>
            </a:r>
            <a:r>
              <a:rPr b="1" i="0" lang="en-US" sz="3800" u="none" cap="none" strike="noStrike">
                <a:solidFill>
                  <a:schemeClr val="dk1"/>
                </a:solidFill>
                <a:latin typeface="Helvetica Neue"/>
                <a:ea typeface="Helvetica Neue"/>
                <a:cs typeface="Helvetica Neue"/>
                <a:sym typeface="Helvetica Neue"/>
              </a:rPr>
              <a:t>, </a:t>
            </a:r>
            <a:r>
              <a:rPr b="1" lang="en-US" sz="3800">
                <a:solidFill>
                  <a:schemeClr val="dk1"/>
                </a:solidFill>
                <a:latin typeface="Helvetica Neue"/>
                <a:ea typeface="Helvetica Neue"/>
                <a:cs typeface="Helvetica Neue"/>
                <a:sym typeface="Helvetica Neue"/>
              </a:rPr>
              <a:t>D</a:t>
            </a:r>
            <a:r>
              <a:rPr b="1" i="0" lang="en-US" sz="3800" u="none" cap="none" strike="noStrike">
                <a:solidFill>
                  <a:schemeClr val="dk1"/>
                </a:solidFill>
                <a:latin typeface="Helvetica Neue"/>
                <a:ea typeface="Helvetica Neue"/>
                <a:cs typeface="Helvetica Neue"/>
                <a:sym typeface="Helvetica Neue"/>
              </a:rPr>
              <a:t>. </a:t>
            </a:r>
            <a:r>
              <a:rPr b="1" lang="en-US" sz="3800">
                <a:solidFill>
                  <a:schemeClr val="dk1"/>
                </a:solidFill>
                <a:latin typeface="Helvetica Neue"/>
                <a:ea typeface="Helvetica Neue"/>
                <a:cs typeface="Helvetica Neue"/>
                <a:sym typeface="Helvetica Neue"/>
              </a:rPr>
              <a:t>Curreli</a:t>
            </a:r>
            <a:r>
              <a:rPr b="1" baseline="30000" i="0" lang="en-US" sz="3800" u="none" cap="none" strike="noStrike">
                <a:solidFill>
                  <a:schemeClr val="dk1"/>
                </a:solidFill>
                <a:latin typeface="Helvetica Neue"/>
                <a:ea typeface="Helvetica Neue"/>
                <a:cs typeface="Helvetica Neue"/>
                <a:sym typeface="Helvetica Neue"/>
              </a:rPr>
              <a:t>(a)</a:t>
            </a:r>
            <a:endParaRPr b="1" i="0" sz="3800" u="none" cap="none" strike="noStrike">
              <a:solidFill>
                <a:schemeClr val="dk1"/>
              </a:solidFill>
              <a:latin typeface="Helvetica Neue"/>
              <a:ea typeface="Helvetica Neue"/>
              <a:cs typeface="Helvetica Neue"/>
              <a:sym typeface="Helvetica Neue"/>
            </a:endParaRPr>
          </a:p>
          <a:p>
            <a:pPr indent="0" lvl="0" marL="45720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Helvetica Neue"/>
                <a:ea typeface="Helvetica Neue"/>
                <a:cs typeface="Helvetica Neue"/>
                <a:sym typeface="Helvetica Neue"/>
              </a:rPr>
              <a:t>(a) University of Illinois at Urbana Champaign, Illinois, USA </a:t>
            </a:r>
            <a:endParaRPr/>
          </a:p>
          <a:p>
            <a:pPr indent="0" lvl="0" marL="457200" marR="0" rtl="0" algn="ctr">
              <a:lnSpc>
                <a:spcPct val="100000"/>
              </a:lnSpc>
              <a:spcBef>
                <a:spcPts val="0"/>
              </a:spcBef>
              <a:spcAft>
                <a:spcPts val="0"/>
              </a:spcAft>
              <a:buClr>
                <a:srgbClr val="000000"/>
              </a:buClr>
              <a:buSzPts val="3800"/>
              <a:buFont typeface="Arial"/>
              <a:buNone/>
            </a:pPr>
            <a:r>
              <a:rPr i="1" lang="en-US" sz="3800">
                <a:latin typeface="Helvetica Neue"/>
                <a:ea typeface="Helvetica Neue"/>
                <a:cs typeface="Helvetica Neue"/>
                <a:sym typeface="Helvetica Neue"/>
              </a:rPr>
              <a:t>Session UP11, Poster Session VIII, Poster UP11.00052</a:t>
            </a:r>
            <a:endParaRPr b="0" i="1" sz="38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0" i="1" lang="en-US" sz="3800" u="none" cap="none" strike="noStrike">
                <a:solidFill>
                  <a:srgbClr val="000000"/>
                </a:solidFill>
                <a:latin typeface="Helvetica Neue"/>
                <a:ea typeface="Helvetica Neue"/>
                <a:cs typeface="Helvetica Neue"/>
                <a:sym typeface="Helvetica Neue"/>
              </a:rPr>
              <a:t>65th Annual Meeting of the APS Division of Plasma Physics, Denver, CO, October 31, 2023</a:t>
            </a:r>
            <a:endParaRPr b="0" i="1" sz="3800" u="none" cap="none" strike="noStrike">
              <a:solidFill>
                <a:srgbClr val="000000"/>
              </a:solidFill>
              <a:latin typeface="Helvetica Neue"/>
              <a:ea typeface="Helvetica Neue"/>
              <a:cs typeface="Helvetica Neue"/>
              <a:sym typeface="Helvetica Neue"/>
            </a:endParaRPr>
          </a:p>
        </p:txBody>
      </p:sp>
      <p:cxnSp>
        <p:nvCxnSpPr>
          <p:cNvPr id="58" name="Google Shape;58;p14"/>
          <p:cNvCxnSpPr/>
          <p:nvPr/>
        </p:nvCxnSpPr>
        <p:spPr>
          <a:xfrm>
            <a:off x="-193675" y="5827379"/>
            <a:ext cx="44206800" cy="0"/>
          </a:xfrm>
          <a:prstGeom prst="straightConnector1">
            <a:avLst/>
          </a:prstGeom>
          <a:noFill/>
          <a:ln cap="flat" cmpd="sng" w="9525">
            <a:solidFill>
              <a:srgbClr val="000000"/>
            </a:solidFill>
            <a:prstDash val="solid"/>
            <a:miter lim="400000"/>
            <a:headEnd len="sm" w="sm" type="none"/>
            <a:tailEnd len="sm" w="sm" type="none"/>
          </a:ln>
        </p:spPr>
      </p:cxnSp>
      <p:cxnSp>
        <p:nvCxnSpPr>
          <p:cNvPr id="59" name="Google Shape;59;p14"/>
          <p:cNvCxnSpPr/>
          <p:nvPr/>
        </p:nvCxnSpPr>
        <p:spPr>
          <a:xfrm>
            <a:off x="-105263" y="5776854"/>
            <a:ext cx="44151600" cy="0"/>
          </a:xfrm>
          <a:prstGeom prst="straightConnector1">
            <a:avLst/>
          </a:prstGeom>
          <a:noFill/>
          <a:ln cap="flat" cmpd="sng" w="9525">
            <a:solidFill>
              <a:srgbClr val="000000"/>
            </a:solidFill>
            <a:prstDash val="solid"/>
            <a:miter lim="400000"/>
            <a:headEnd len="sm" w="sm" type="none"/>
            <a:tailEnd len="sm" w="sm" type="none"/>
          </a:ln>
        </p:spPr>
      </p:cxnSp>
      <p:cxnSp>
        <p:nvCxnSpPr>
          <p:cNvPr id="60" name="Google Shape;60;p14"/>
          <p:cNvCxnSpPr/>
          <p:nvPr/>
        </p:nvCxnSpPr>
        <p:spPr>
          <a:xfrm>
            <a:off x="-193672" y="32020340"/>
            <a:ext cx="44451000" cy="0"/>
          </a:xfrm>
          <a:prstGeom prst="straightConnector1">
            <a:avLst/>
          </a:prstGeom>
          <a:noFill/>
          <a:ln cap="flat" cmpd="sng" w="9525">
            <a:solidFill>
              <a:srgbClr val="000000"/>
            </a:solidFill>
            <a:prstDash val="solid"/>
            <a:miter lim="400000"/>
            <a:headEnd len="sm" w="sm" type="none"/>
            <a:tailEnd len="sm" w="sm" type="none"/>
          </a:ln>
        </p:spPr>
      </p:cxnSp>
      <p:sp>
        <p:nvSpPr>
          <p:cNvPr id="61" name="Google Shape;61;p14"/>
          <p:cNvSpPr/>
          <p:nvPr/>
        </p:nvSpPr>
        <p:spPr>
          <a:xfrm>
            <a:off x="33142675" y="6386175"/>
            <a:ext cx="10172700" cy="16035600"/>
          </a:xfrm>
          <a:prstGeom prst="roundRect">
            <a:avLst>
              <a:gd fmla="val 4144" name="adj"/>
            </a:avLst>
          </a:prstGeom>
          <a:noFill/>
          <a:ln cap="flat" cmpd="sng" w="38100">
            <a:solidFill>
              <a:srgbClr val="000000"/>
            </a:solidFill>
            <a:prstDash val="solid"/>
            <a:miter lim="400000"/>
            <a:headEnd len="sm" w="sm" type="none"/>
            <a:tailEnd len="sm" w="sm" type="none"/>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25099"/>
              </a:buClr>
              <a:buSzPts val="8000"/>
              <a:buFont typeface="Helvetica Neue"/>
              <a:buNone/>
            </a:pPr>
            <a:r>
              <a:rPr b="1" lang="en-US" sz="4200">
                <a:solidFill>
                  <a:srgbClr val="025099"/>
                </a:solidFill>
                <a:latin typeface="Helvetica Neue"/>
                <a:ea typeface="Helvetica Neue"/>
                <a:cs typeface="Helvetica Neue"/>
                <a:sym typeface="Helvetica Neue"/>
              </a:rPr>
              <a:t>Next Steps: Understanding impact of W transport in the SOL</a:t>
            </a:r>
            <a:endParaRPr b="0" i="0" sz="42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6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374650" lvl="0" marL="457200" marR="0" rtl="0" algn="just">
              <a:lnSpc>
                <a:spcPct val="100000"/>
              </a:lnSpc>
              <a:spcBef>
                <a:spcPts val="600"/>
              </a:spcBef>
              <a:spcAft>
                <a:spcPts val="0"/>
              </a:spcAft>
              <a:buClr>
                <a:schemeClr val="dk1"/>
              </a:buClr>
              <a:buSzPts val="2300"/>
              <a:buChar char="●"/>
            </a:pPr>
            <a:r>
              <a:rPr lang="en-US" sz="2300">
                <a:solidFill>
                  <a:schemeClr val="dk1"/>
                </a:solidFill>
              </a:rPr>
              <a:t>Next step is analyzing the W fluxes leaking from the sheaths of the </a:t>
            </a:r>
            <a:r>
              <a:rPr lang="en-US" sz="2300">
                <a:solidFill>
                  <a:schemeClr val="dk1"/>
                </a:solidFill>
              </a:rPr>
              <a:t>divertor and RF antenna </a:t>
            </a:r>
            <a:r>
              <a:rPr lang="en-US" sz="2300">
                <a:solidFill>
                  <a:schemeClr val="dk1"/>
                </a:solidFill>
              </a:rPr>
              <a:t>into the SOL in realistic 3D geometries</a:t>
            </a:r>
            <a:endParaRPr sz="2300">
              <a:solidFill>
                <a:schemeClr val="dk1"/>
              </a:solidFill>
            </a:endParaRPr>
          </a:p>
          <a:p>
            <a:pPr indent="-374650" lvl="0" marL="457200" marR="0" rtl="0" algn="just">
              <a:lnSpc>
                <a:spcPct val="100000"/>
              </a:lnSpc>
              <a:spcBef>
                <a:spcPts val="0"/>
              </a:spcBef>
              <a:spcAft>
                <a:spcPts val="0"/>
              </a:spcAft>
              <a:buClr>
                <a:schemeClr val="dk1"/>
              </a:buClr>
              <a:buSzPts val="2300"/>
              <a:buChar char="●"/>
            </a:pPr>
            <a:r>
              <a:rPr lang="en-US" sz="2300">
                <a:solidFill>
                  <a:schemeClr val="dk1"/>
                </a:solidFill>
              </a:rPr>
              <a:t>W impurities escaping the sheath region are transported within the SOL on transport time scales, O(10</a:t>
            </a:r>
            <a:r>
              <a:rPr baseline="30000" lang="en-US" sz="2300">
                <a:solidFill>
                  <a:schemeClr val="dk1"/>
                </a:solidFill>
              </a:rPr>
              <a:t>-3</a:t>
            </a:r>
            <a:r>
              <a:rPr lang="en-US" sz="2300">
                <a:solidFill>
                  <a:schemeClr val="dk1"/>
                </a:solidFill>
              </a:rPr>
              <a:t>s); collisional thermalization of W impurities in the SOL </a:t>
            </a:r>
            <a:r>
              <a:rPr lang="en-US" sz="2300">
                <a:solidFill>
                  <a:schemeClr val="dk1"/>
                </a:solidFill>
              </a:rPr>
              <a:t>occur</a:t>
            </a:r>
            <a:r>
              <a:rPr lang="en-US" sz="2300">
                <a:solidFill>
                  <a:schemeClr val="dk1"/>
                </a:solidFill>
              </a:rPr>
              <a:t> on the same time scales, and must be taken into account.</a:t>
            </a:r>
            <a:endParaRPr sz="2300">
              <a:solidFill>
                <a:schemeClr val="dk1"/>
              </a:solidFill>
            </a:endParaRPr>
          </a:p>
          <a:p>
            <a:pPr indent="-374650" lvl="0" marL="457200" marR="0" rtl="0" algn="just">
              <a:lnSpc>
                <a:spcPct val="100000"/>
              </a:lnSpc>
              <a:spcBef>
                <a:spcPts val="0"/>
              </a:spcBef>
              <a:spcAft>
                <a:spcPts val="0"/>
              </a:spcAft>
              <a:buClr>
                <a:schemeClr val="dk1"/>
              </a:buClr>
              <a:buSzPts val="2300"/>
              <a:buChar char="●"/>
            </a:pPr>
            <a:r>
              <a:rPr lang="en-US" sz="2300">
                <a:solidFill>
                  <a:schemeClr val="dk1"/>
                </a:solidFill>
              </a:rPr>
              <a:t>Tungsten particles, released by the wall at temperatures of  T</a:t>
            </a:r>
            <a:r>
              <a:rPr baseline="-25000" lang="en-US" sz="2300">
                <a:solidFill>
                  <a:schemeClr val="dk1"/>
                </a:solidFill>
              </a:rPr>
              <a:t>wall</a:t>
            </a:r>
            <a:r>
              <a:rPr lang="en-US" sz="2300">
                <a:solidFill>
                  <a:schemeClr val="dk1"/>
                </a:solidFill>
              </a:rPr>
              <a:t>~10</a:t>
            </a:r>
            <a:r>
              <a:rPr baseline="30000" lang="en-US" sz="2300">
                <a:solidFill>
                  <a:schemeClr val="dk1"/>
                </a:solidFill>
              </a:rPr>
              <a:t>-2</a:t>
            </a:r>
            <a:r>
              <a:rPr lang="en-US" sz="2300">
                <a:solidFill>
                  <a:schemeClr val="dk1"/>
                </a:solidFill>
              </a:rPr>
              <a:t>-10</a:t>
            </a:r>
            <a:r>
              <a:rPr baseline="30000" lang="en-US" sz="2300">
                <a:solidFill>
                  <a:schemeClr val="dk1"/>
                </a:solidFill>
              </a:rPr>
              <a:t>-1</a:t>
            </a:r>
            <a:r>
              <a:rPr lang="en-US" sz="2300">
                <a:solidFill>
                  <a:schemeClr val="dk1"/>
                </a:solidFill>
              </a:rPr>
              <a:t>eV, gain energy via collisions and thermalize into the SOL plasma; see for example our Monte Carlo simulation below (model from [6]), showing the collisional thermalization of W impurities in a 10 eV plasma at 10</a:t>
            </a:r>
            <a:r>
              <a:rPr baseline="30000" lang="en-US" sz="2300">
                <a:solidFill>
                  <a:schemeClr val="dk1"/>
                </a:solidFill>
              </a:rPr>
              <a:t>19</a:t>
            </a:r>
            <a:r>
              <a:rPr lang="en-US" sz="2300">
                <a:solidFill>
                  <a:schemeClr val="dk1"/>
                </a:solidFill>
              </a:rPr>
              <a:t> m</a:t>
            </a:r>
            <a:r>
              <a:rPr baseline="30000" lang="en-US" sz="2300">
                <a:solidFill>
                  <a:schemeClr val="dk1"/>
                </a:solidFill>
              </a:rPr>
              <a:t>-3</a:t>
            </a:r>
            <a:r>
              <a:rPr lang="en-US" sz="2300">
                <a:solidFill>
                  <a:schemeClr val="dk1"/>
                </a:solidFill>
              </a:rPr>
              <a:t>.</a:t>
            </a:r>
            <a:endParaRPr sz="2300">
              <a:solidFill>
                <a:schemeClr val="dk1"/>
              </a:solidFill>
            </a:endParaRPr>
          </a:p>
          <a:p>
            <a:pPr indent="-374650" lvl="0" marL="457200" marR="0" rtl="0" algn="just">
              <a:lnSpc>
                <a:spcPct val="100000"/>
              </a:lnSpc>
              <a:spcBef>
                <a:spcPts val="0"/>
              </a:spcBef>
              <a:spcAft>
                <a:spcPts val="0"/>
              </a:spcAft>
              <a:buClr>
                <a:schemeClr val="dk1"/>
              </a:buClr>
              <a:buSzPts val="2300"/>
              <a:buChar char="●"/>
            </a:pPr>
            <a:r>
              <a:rPr lang="en-US" sz="2300">
                <a:solidFill>
                  <a:schemeClr val="dk1"/>
                </a:solidFill>
              </a:rPr>
              <a:t>The W impurity fluxes reaching the separatrix contribute to core contamination, routinely observed in the experiments via Soft X-Ray.</a:t>
            </a:r>
            <a:endParaRPr sz="2300">
              <a:solidFill>
                <a:schemeClr val="dk1"/>
              </a:solidFill>
            </a:endParaRPr>
          </a:p>
          <a:p>
            <a:pPr indent="0" lvl="0" marL="0" marR="0" rtl="0" algn="just">
              <a:lnSpc>
                <a:spcPct val="100000"/>
              </a:lnSpc>
              <a:spcBef>
                <a:spcPts val="600"/>
              </a:spcBef>
              <a:spcAft>
                <a:spcPts val="0"/>
              </a:spcAft>
              <a:buClr>
                <a:srgbClr val="000000"/>
              </a:buClr>
              <a:buSzPts val="900"/>
              <a:buFont typeface="Arial"/>
              <a:buNone/>
            </a:pPr>
            <a:r>
              <a:t/>
            </a:r>
            <a:endParaRPr sz="900">
              <a:solidFill>
                <a:schemeClr val="dk1"/>
              </a:solidFill>
            </a:endParaRPr>
          </a:p>
          <a:p>
            <a:pPr indent="0" lvl="0" marL="0" marR="0" rtl="0" algn="just">
              <a:lnSpc>
                <a:spcPct val="100000"/>
              </a:lnSpc>
              <a:spcBef>
                <a:spcPts val="600"/>
              </a:spcBef>
              <a:spcAft>
                <a:spcPts val="0"/>
              </a:spcAft>
              <a:buClr>
                <a:srgbClr val="000000"/>
              </a:buClr>
              <a:buSzPts val="900"/>
              <a:buFont typeface="Arial"/>
              <a:buNone/>
            </a:pPr>
            <a:r>
              <a:t/>
            </a:r>
            <a:endParaRPr sz="900">
              <a:solidFill>
                <a:schemeClr val="dk1"/>
              </a:solidFil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6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2000"/>
              <a:buFont typeface="Arial"/>
              <a:buNone/>
            </a:pPr>
            <a:r>
              <a:t/>
            </a:r>
            <a:endParaRPr b="0" i="0" sz="600" u="none" cap="none" strike="noStrike">
              <a:solidFill>
                <a:schemeClr val="dk1"/>
              </a:solidFill>
              <a:latin typeface="Arial"/>
              <a:ea typeface="Arial"/>
              <a:cs typeface="Arial"/>
              <a:sym typeface="Arial"/>
            </a:endParaRPr>
          </a:p>
          <a:p>
            <a:pPr indent="0" lvl="0" marL="457200" marR="0" rtl="0" algn="just">
              <a:lnSpc>
                <a:spcPct val="100000"/>
              </a:lnSpc>
              <a:spcBef>
                <a:spcPts val="600"/>
              </a:spcBef>
              <a:spcAft>
                <a:spcPts val="0"/>
              </a:spcAft>
              <a:buClr>
                <a:srgbClr val="000000"/>
              </a:buClr>
              <a:buSzPts val="2000"/>
              <a:buFont typeface="Arial"/>
              <a:buNone/>
            </a:pPr>
            <a:r>
              <a:t/>
            </a:r>
            <a:endParaRPr b="0" i="0" sz="600" u="none" cap="none" strike="noStrike">
              <a:solidFill>
                <a:schemeClr val="dk1"/>
              </a:solidFill>
              <a:latin typeface="Arial"/>
              <a:ea typeface="Arial"/>
              <a:cs typeface="Arial"/>
              <a:sym typeface="Arial"/>
            </a:endParaRPr>
          </a:p>
        </p:txBody>
      </p:sp>
      <p:pic>
        <p:nvPicPr>
          <p:cNvPr descr="Image" id="62" name="Google Shape;62;p14"/>
          <p:cNvPicPr preferRelativeResize="0"/>
          <p:nvPr/>
        </p:nvPicPr>
        <p:blipFill rotWithShape="1">
          <a:blip r:embed="rId7">
            <a:alphaModFix/>
          </a:blip>
          <a:srcRect b="0" l="0" r="0" t="0"/>
          <a:stretch/>
        </p:blipFill>
        <p:spPr>
          <a:xfrm>
            <a:off x="35345451" y="1322172"/>
            <a:ext cx="8168522" cy="2786666"/>
          </a:xfrm>
          <a:prstGeom prst="rect">
            <a:avLst/>
          </a:prstGeom>
          <a:noFill/>
          <a:ln>
            <a:noFill/>
          </a:ln>
        </p:spPr>
      </p:pic>
      <p:cxnSp>
        <p:nvCxnSpPr>
          <p:cNvPr id="63" name="Google Shape;63;p14"/>
          <p:cNvCxnSpPr>
            <a:stCxn id="50" idx="0"/>
            <a:endCxn id="50" idx="2"/>
          </p:cNvCxnSpPr>
          <p:nvPr/>
        </p:nvCxnSpPr>
        <p:spPr>
          <a:xfrm>
            <a:off x="21975825" y="6495575"/>
            <a:ext cx="0" cy="25312200"/>
          </a:xfrm>
          <a:prstGeom prst="straightConnector1">
            <a:avLst/>
          </a:prstGeom>
          <a:noFill/>
          <a:ln cap="flat" cmpd="sng" w="19050">
            <a:solidFill>
              <a:srgbClr val="666666"/>
            </a:solidFill>
            <a:prstDash val="solid"/>
            <a:round/>
            <a:headEnd len="med" w="med" type="none"/>
            <a:tailEnd len="med" w="med" type="none"/>
          </a:ln>
        </p:spPr>
      </p:cxnSp>
      <p:pic>
        <p:nvPicPr>
          <p:cNvPr id="64" name="Google Shape;64;p14"/>
          <p:cNvPicPr preferRelativeResize="0"/>
          <p:nvPr/>
        </p:nvPicPr>
        <p:blipFill rotWithShape="1">
          <a:blip r:embed="rId8">
            <a:alphaModFix/>
          </a:blip>
          <a:srcRect b="11801" l="0" r="54834" t="0"/>
          <a:stretch/>
        </p:blipFill>
        <p:spPr>
          <a:xfrm>
            <a:off x="638507" y="19020700"/>
            <a:ext cx="2464621" cy="3549199"/>
          </a:xfrm>
          <a:prstGeom prst="rect">
            <a:avLst/>
          </a:prstGeom>
          <a:noFill/>
          <a:ln>
            <a:noFill/>
          </a:ln>
        </p:spPr>
      </p:pic>
      <p:sp>
        <p:nvSpPr>
          <p:cNvPr id="65" name="Google Shape;65;p14"/>
          <p:cNvSpPr txBox="1"/>
          <p:nvPr/>
        </p:nvSpPr>
        <p:spPr>
          <a:xfrm>
            <a:off x="710400" y="23175016"/>
            <a:ext cx="9825900" cy="1293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2</a:t>
            </a:r>
            <a:r>
              <a:rPr b="1" i="0" lang="en-US" sz="1800" u="none" cap="none" strike="noStrike">
                <a:solidFill>
                  <a:schemeClr val="dk1"/>
                </a:solidFill>
                <a:latin typeface="Arial"/>
                <a:ea typeface="Arial"/>
                <a:cs typeface="Arial"/>
                <a:sym typeface="Arial"/>
              </a:rPr>
              <a:t>. (a) </a:t>
            </a:r>
            <a:r>
              <a:rPr b="1" lang="en-US" sz="1800">
                <a:solidFill>
                  <a:schemeClr val="dk1"/>
                </a:solidFill>
              </a:rPr>
              <a:t>Image of the WEST ICRH antenna Q2 with IC2R limiter highlighted in red (photo source [2]); (b) electron density (blue) and electron temperature (red) measured spectroscopically from OES along the vertical extension of the RF limiter (figure source [2]); (c) magnetic flux surfaces for WEST shot #56898. </a:t>
            </a:r>
            <a:endParaRPr b="1" i="0" sz="1800" u="none" cap="none" strike="noStrike">
              <a:solidFill>
                <a:schemeClr val="dk1"/>
              </a:solidFill>
              <a:latin typeface="Arial"/>
              <a:ea typeface="Arial"/>
              <a:cs typeface="Arial"/>
              <a:sym typeface="Arial"/>
            </a:endParaRPr>
          </a:p>
        </p:txBody>
      </p:sp>
      <p:sp>
        <p:nvSpPr>
          <p:cNvPr id="66" name="Google Shape;66;p14"/>
          <p:cNvSpPr txBox="1"/>
          <p:nvPr/>
        </p:nvSpPr>
        <p:spPr>
          <a:xfrm>
            <a:off x="870425" y="22679716"/>
            <a:ext cx="9825900" cy="461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							   (b)							    (c)</a:t>
            </a:r>
            <a:endParaRPr b="1" i="0" sz="1800" u="none" cap="none" strike="noStrike">
              <a:solidFill>
                <a:schemeClr val="dk1"/>
              </a:solidFill>
              <a:latin typeface="Arial"/>
              <a:ea typeface="Arial"/>
              <a:cs typeface="Arial"/>
              <a:sym typeface="Arial"/>
            </a:endParaRPr>
          </a:p>
        </p:txBody>
      </p:sp>
      <p:pic>
        <p:nvPicPr>
          <p:cNvPr id="67" name="Google Shape;67;p14"/>
          <p:cNvPicPr preferRelativeResize="0"/>
          <p:nvPr/>
        </p:nvPicPr>
        <p:blipFill rotWithShape="1">
          <a:blip r:embed="rId9">
            <a:alphaModFix/>
          </a:blip>
          <a:srcRect b="0" l="0" r="23383" t="0"/>
          <a:stretch/>
        </p:blipFill>
        <p:spPr>
          <a:xfrm>
            <a:off x="7635250" y="18735025"/>
            <a:ext cx="3111825" cy="4061475"/>
          </a:xfrm>
          <a:prstGeom prst="rect">
            <a:avLst/>
          </a:prstGeom>
          <a:noFill/>
          <a:ln>
            <a:noFill/>
          </a:ln>
        </p:spPr>
      </p:pic>
      <p:grpSp>
        <p:nvGrpSpPr>
          <p:cNvPr id="68" name="Google Shape;68;p14"/>
          <p:cNvGrpSpPr/>
          <p:nvPr/>
        </p:nvGrpSpPr>
        <p:grpSpPr>
          <a:xfrm>
            <a:off x="3066100" y="19436675"/>
            <a:ext cx="4727901" cy="3077975"/>
            <a:chOff x="3356525" y="19314750"/>
            <a:chExt cx="4727901" cy="3077975"/>
          </a:xfrm>
        </p:grpSpPr>
        <p:pic>
          <p:nvPicPr>
            <p:cNvPr id="69" name="Google Shape;69;p14"/>
            <p:cNvPicPr preferRelativeResize="0"/>
            <p:nvPr/>
          </p:nvPicPr>
          <p:blipFill rotWithShape="1">
            <a:blip r:embed="rId10">
              <a:alphaModFix/>
            </a:blip>
            <a:srcRect b="0" l="0" r="27182" t="0"/>
            <a:stretch/>
          </p:blipFill>
          <p:spPr>
            <a:xfrm>
              <a:off x="3356525" y="19314750"/>
              <a:ext cx="4727901" cy="3077975"/>
            </a:xfrm>
            <a:prstGeom prst="rect">
              <a:avLst/>
            </a:prstGeom>
            <a:noFill/>
            <a:ln>
              <a:noFill/>
            </a:ln>
          </p:spPr>
        </p:pic>
        <p:pic>
          <p:nvPicPr>
            <p:cNvPr id="70" name="Google Shape;70;p14"/>
            <p:cNvPicPr preferRelativeResize="0"/>
            <p:nvPr/>
          </p:nvPicPr>
          <p:blipFill>
            <a:blip r:embed="rId11">
              <a:alphaModFix/>
            </a:blip>
            <a:stretch>
              <a:fillRect/>
            </a:stretch>
          </p:blipFill>
          <p:spPr>
            <a:xfrm>
              <a:off x="5333375" y="20403975"/>
              <a:ext cx="786000" cy="1015625"/>
            </a:xfrm>
            <a:prstGeom prst="rect">
              <a:avLst/>
            </a:prstGeom>
            <a:noFill/>
            <a:ln>
              <a:noFill/>
            </a:ln>
          </p:spPr>
        </p:pic>
      </p:grpSp>
      <p:sp>
        <p:nvSpPr>
          <p:cNvPr id="71" name="Google Shape;71;p14"/>
          <p:cNvSpPr txBox="1"/>
          <p:nvPr/>
        </p:nvSpPr>
        <p:spPr>
          <a:xfrm>
            <a:off x="710400" y="29357341"/>
            <a:ext cx="9825900" cy="1569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3</a:t>
            </a:r>
            <a:r>
              <a:rPr b="1" i="0" lang="en-US" sz="1800" u="none" cap="none" strike="noStrike">
                <a:solidFill>
                  <a:schemeClr val="dk1"/>
                </a:solidFill>
                <a:latin typeface="Arial"/>
                <a:ea typeface="Arial"/>
                <a:cs typeface="Arial"/>
                <a:sym typeface="Arial"/>
              </a:rPr>
              <a:t>. (a) CAD </a:t>
            </a:r>
            <a:r>
              <a:rPr b="1" lang="en-US" sz="1800">
                <a:solidFill>
                  <a:schemeClr val="dk1"/>
                </a:solidFill>
              </a:rPr>
              <a:t>rendering</a:t>
            </a:r>
            <a:r>
              <a:rPr b="1" i="0" lang="en-US" sz="1800" u="none" cap="none" strike="noStrike">
                <a:solidFill>
                  <a:schemeClr val="dk1"/>
                </a:solidFill>
                <a:latin typeface="Arial"/>
                <a:ea typeface="Arial"/>
                <a:cs typeface="Arial"/>
                <a:sym typeface="Arial"/>
              </a:rPr>
              <a:t> of the inner vessel of WE</a:t>
            </a:r>
            <a:r>
              <a:rPr b="1" lang="en-US" sz="1800">
                <a:solidFill>
                  <a:schemeClr val="dk1"/>
                </a:solidFill>
              </a:rPr>
              <a:t>ST, showing the location of lower diverter and baffle (source: Hillaret); (b) electron density, and (c) electron temperature along the lower divertor as measured using Langmuir probes (black dots) and calculated using SolEdge-EIRENE, for WEST Show #55797. The two peaks correspond to the inner and outer targets. </a:t>
            </a:r>
            <a:endParaRPr b="1" i="0" sz="1800" u="none" cap="none" strike="noStrike">
              <a:solidFill>
                <a:schemeClr val="dk1"/>
              </a:solidFill>
              <a:latin typeface="Arial"/>
              <a:ea typeface="Arial"/>
              <a:cs typeface="Arial"/>
              <a:sym typeface="Arial"/>
            </a:endParaRPr>
          </a:p>
        </p:txBody>
      </p:sp>
      <p:pic>
        <p:nvPicPr>
          <p:cNvPr id="72" name="Google Shape;72;p14"/>
          <p:cNvPicPr preferRelativeResize="0"/>
          <p:nvPr/>
        </p:nvPicPr>
        <p:blipFill>
          <a:blip r:embed="rId12">
            <a:alphaModFix/>
          </a:blip>
          <a:stretch>
            <a:fillRect/>
          </a:stretch>
        </p:blipFill>
        <p:spPr>
          <a:xfrm>
            <a:off x="700000" y="12938575"/>
            <a:ext cx="4979130" cy="3830024"/>
          </a:xfrm>
          <a:prstGeom prst="rect">
            <a:avLst/>
          </a:prstGeom>
          <a:noFill/>
          <a:ln>
            <a:noFill/>
          </a:ln>
        </p:spPr>
      </p:pic>
      <p:sp>
        <p:nvSpPr>
          <p:cNvPr id="73" name="Google Shape;73;p14"/>
          <p:cNvSpPr txBox="1"/>
          <p:nvPr/>
        </p:nvSpPr>
        <p:spPr>
          <a:xfrm>
            <a:off x="5562600" y="14078250"/>
            <a:ext cx="50979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1</a:t>
            </a:r>
            <a:r>
              <a:rPr b="1" i="0" lang="en-US" sz="1800" u="none" cap="none" strike="noStrike">
                <a:solidFill>
                  <a:schemeClr val="dk1"/>
                </a:solidFill>
                <a:latin typeface="Arial"/>
                <a:ea typeface="Arial"/>
                <a:cs typeface="Arial"/>
                <a:sym typeface="Arial"/>
              </a:rPr>
              <a:t>.</a:t>
            </a:r>
            <a:r>
              <a:rPr b="1" lang="en-US" sz="1800">
                <a:solidFill>
                  <a:schemeClr val="dk1"/>
                </a:solidFill>
              </a:rPr>
              <a:t> </a:t>
            </a:r>
            <a:r>
              <a:rPr b="1" lang="en-US" sz="1800">
                <a:solidFill>
                  <a:schemeClr val="dk1"/>
                </a:solidFill>
              </a:rPr>
              <a:t>WEST Top and 3D cut view. ICRH antennas are named after the equatorial port (Q) number they are inserted in: Q1, Q2 and Q4. The lower divertor and the buffle are visible at the bottom of the image (Figure credits [4])</a:t>
            </a:r>
            <a:endParaRPr b="1" i="0" sz="1800" u="none" cap="none" strike="noStrike">
              <a:solidFill>
                <a:schemeClr val="dk1"/>
              </a:solidFill>
              <a:latin typeface="Arial"/>
              <a:ea typeface="Arial"/>
              <a:cs typeface="Arial"/>
              <a:sym typeface="Arial"/>
            </a:endParaRPr>
          </a:p>
        </p:txBody>
      </p:sp>
      <p:pic>
        <p:nvPicPr>
          <p:cNvPr id="74" name="Google Shape;74;p14"/>
          <p:cNvPicPr preferRelativeResize="0"/>
          <p:nvPr/>
        </p:nvPicPr>
        <p:blipFill>
          <a:blip r:embed="rId13">
            <a:alphaModFix/>
          </a:blip>
          <a:stretch>
            <a:fillRect/>
          </a:stretch>
        </p:blipFill>
        <p:spPr>
          <a:xfrm>
            <a:off x="3316700" y="26005424"/>
            <a:ext cx="3647926" cy="2643150"/>
          </a:xfrm>
          <a:prstGeom prst="rect">
            <a:avLst/>
          </a:prstGeom>
          <a:noFill/>
          <a:ln>
            <a:noFill/>
          </a:ln>
        </p:spPr>
      </p:pic>
      <p:pic>
        <p:nvPicPr>
          <p:cNvPr id="75" name="Google Shape;75;p14"/>
          <p:cNvPicPr preferRelativeResize="0"/>
          <p:nvPr/>
        </p:nvPicPr>
        <p:blipFill>
          <a:blip r:embed="rId14">
            <a:alphaModFix/>
          </a:blip>
          <a:stretch>
            <a:fillRect/>
          </a:stretch>
        </p:blipFill>
        <p:spPr>
          <a:xfrm>
            <a:off x="6934375" y="25949166"/>
            <a:ext cx="3736500" cy="2684734"/>
          </a:xfrm>
          <a:prstGeom prst="rect">
            <a:avLst/>
          </a:prstGeom>
          <a:noFill/>
          <a:ln>
            <a:noFill/>
          </a:ln>
        </p:spPr>
      </p:pic>
      <p:sp>
        <p:nvSpPr>
          <p:cNvPr id="76" name="Google Shape;76;p14"/>
          <p:cNvSpPr txBox="1"/>
          <p:nvPr/>
        </p:nvSpPr>
        <p:spPr>
          <a:xfrm>
            <a:off x="714700" y="28772103"/>
            <a:ext cx="9825900" cy="461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							   (b)							    (c)</a:t>
            </a:r>
            <a:endParaRPr b="1" i="0" sz="1800" u="none" cap="none" strike="noStrike">
              <a:solidFill>
                <a:schemeClr val="dk1"/>
              </a:solidFill>
              <a:latin typeface="Arial"/>
              <a:ea typeface="Arial"/>
              <a:cs typeface="Arial"/>
              <a:sym typeface="Arial"/>
            </a:endParaRPr>
          </a:p>
        </p:txBody>
      </p:sp>
      <p:pic>
        <p:nvPicPr>
          <p:cNvPr id="77" name="Google Shape;77;p14"/>
          <p:cNvPicPr preferRelativeResize="0"/>
          <p:nvPr/>
        </p:nvPicPr>
        <p:blipFill rotWithShape="1">
          <a:blip r:embed="rId15">
            <a:alphaModFix/>
          </a:blip>
          <a:srcRect b="23165" l="26653" r="14819" t="0"/>
          <a:stretch/>
        </p:blipFill>
        <p:spPr>
          <a:xfrm>
            <a:off x="727150" y="26136925"/>
            <a:ext cx="2346149" cy="2378100"/>
          </a:xfrm>
          <a:prstGeom prst="rect">
            <a:avLst/>
          </a:prstGeom>
          <a:noFill/>
          <a:ln>
            <a:noFill/>
          </a:ln>
        </p:spPr>
      </p:pic>
      <p:sp>
        <p:nvSpPr>
          <p:cNvPr id="78" name="Google Shape;78;p14"/>
          <p:cNvSpPr txBox="1"/>
          <p:nvPr/>
        </p:nvSpPr>
        <p:spPr>
          <a:xfrm>
            <a:off x="22187275" y="13884350"/>
            <a:ext cx="102381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7</a:t>
            </a:r>
            <a:r>
              <a:rPr b="1" i="0" lang="en-US" sz="1800" u="none" cap="none" strike="noStrike">
                <a:solidFill>
                  <a:schemeClr val="dk1"/>
                </a:solidFill>
                <a:latin typeface="Arial"/>
                <a:ea typeface="Arial"/>
                <a:cs typeface="Arial"/>
                <a:sym typeface="Arial"/>
              </a:rPr>
              <a:t>. </a:t>
            </a:r>
            <a:r>
              <a:rPr b="1" lang="en-US" sz="1800">
                <a:solidFill>
                  <a:schemeClr val="dk1"/>
                </a:solidFill>
              </a:rPr>
              <a:t>RF sheath model for RF limiter conditions in WEST: Singly ionized He plasma with </a:t>
            </a:r>
            <a:r>
              <a:rPr b="1" lang="en-US" sz="1800">
                <a:solidFill>
                  <a:schemeClr val="dk1"/>
                </a:solidFill>
              </a:rPr>
              <a:t>n</a:t>
            </a:r>
            <a:r>
              <a:rPr b="1" baseline="-25000" lang="en-US" sz="1800">
                <a:solidFill>
                  <a:schemeClr val="dk1"/>
                </a:solidFill>
              </a:rPr>
              <a:t>e</a:t>
            </a:r>
            <a:r>
              <a:rPr b="1" lang="en-US" sz="1800">
                <a:solidFill>
                  <a:schemeClr val="dk1"/>
                </a:solidFill>
              </a:rPr>
              <a:t>=5x10</a:t>
            </a:r>
            <a:r>
              <a:rPr b="1" baseline="30000" lang="en-US" sz="1800">
                <a:solidFill>
                  <a:schemeClr val="dk1"/>
                </a:solidFill>
              </a:rPr>
              <a:t>18</a:t>
            </a:r>
            <a:r>
              <a:rPr b="1" lang="en-US" sz="1800">
                <a:solidFill>
                  <a:schemeClr val="dk1"/>
                </a:solidFill>
              </a:rPr>
              <a:t>m</a:t>
            </a:r>
            <a:r>
              <a:rPr b="1" baseline="30000" lang="en-US" sz="1800">
                <a:solidFill>
                  <a:schemeClr val="dk1"/>
                </a:solidFill>
              </a:rPr>
              <a:t>-3</a:t>
            </a:r>
            <a:r>
              <a:rPr b="1" lang="en-US" sz="1800">
                <a:solidFill>
                  <a:schemeClr val="dk1"/>
                </a:solidFill>
              </a:rPr>
              <a:t>, T</a:t>
            </a:r>
            <a:r>
              <a:rPr b="1" baseline="-25000" lang="en-US" sz="1800">
                <a:solidFill>
                  <a:schemeClr val="dk1"/>
                </a:solidFill>
              </a:rPr>
              <a:t>i</a:t>
            </a:r>
            <a:r>
              <a:rPr b="1" lang="en-US" sz="1800">
                <a:solidFill>
                  <a:schemeClr val="dk1"/>
                </a:solidFill>
              </a:rPr>
              <a:t>=</a:t>
            </a:r>
            <a:r>
              <a:rPr b="1" lang="en-US" sz="1800">
                <a:solidFill>
                  <a:schemeClr val="dk1"/>
                </a:solidFill>
              </a:rPr>
              <a:t>T</a:t>
            </a:r>
            <a:r>
              <a:rPr b="1" baseline="-25000" lang="en-US" sz="1800">
                <a:solidFill>
                  <a:schemeClr val="dk1"/>
                </a:solidFill>
              </a:rPr>
              <a:t>e</a:t>
            </a:r>
            <a:r>
              <a:rPr b="1" lang="en-US" sz="1800">
                <a:solidFill>
                  <a:schemeClr val="dk1"/>
                </a:solidFill>
              </a:rPr>
              <a:t>=12eV, B=3.7T</a:t>
            </a:r>
            <a:r>
              <a:rPr b="1" lang="en-US" sz="1800">
                <a:solidFill>
                  <a:schemeClr val="dk1"/>
                </a:solidFill>
              </a:rPr>
              <a:t>, </a:t>
            </a:r>
            <a:r>
              <a:rPr b="1" lang="en-US" sz="1800">
                <a:solidFill>
                  <a:schemeClr val="dk1"/>
                </a:solidFill>
              </a:rPr>
              <a:t>magnetic angle ψ=51.78°</a:t>
            </a:r>
            <a:r>
              <a:rPr b="1" lang="en-US" sz="1800">
                <a:solidFill>
                  <a:schemeClr val="dk1"/>
                </a:solidFill>
              </a:rPr>
              <a:t>, </a:t>
            </a:r>
            <a:r>
              <a:rPr b="1" lang="en-US" sz="1800">
                <a:solidFill>
                  <a:schemeClr val="dk1"/>
                </a:solidFill>
              </a:rPr>
              <a:t>f</a:t>
            </a:r>
            <a:r>
              <a:rPr b="1" baseline="-25000" lang="en-US" sz="1800">
                <a:solidFill>
                  <a:schemeClr val="dk1"/>
                </a:solidFill>
              </a:rPr>
              <a:t>RF</a:t>
            </a:r>
            <a:r>
              <a:rPr b="1" lang="en-US" sz="1800">
                <a:solidFill>
                  <a:schemeClr val="dk1"/>
                </a:solidFill>
              </a:rPr>
              <a:t>=56MHz (in normalized units: frequency ω'=2πf/ω</a:t>
            </a:r>
            <a:r>
              <a:rPr b="1" baseline="-25000" lang="en-US" sz="1800">
                <a:solidFill>
                  <a:schemeClr val="dk1"/>
                </a:solidFill>
              </a:rPr>
              <a:t>pi</a:t>
            </a:r>
            <a:r>
              <a:rPr b="1" lang="en-US" sz="1800">
                <a:solidFill>
                  <a:schemeClr val="dk1"/>
                </a:solidFill>
              </a:rPr>
              <a:t>=0.168</a:t>
            </a:r>
            <a:r>
              <a:rPr b="1" lang="en-US" sz="1800">
                <a:solidFill>
                  <a:schemeClr val="dk1"/>
                </a:solidFill>
              </a:rPr>
              <a:t>, ω’</a:t>
            </a:r>
            <a:r>
              <a:rPr b="1" baseline="-25000" lang="en-US" sz="1800">
                <a:solidFill>
                  <a:schemeClr val="dk1"/>
                </a:solidFill>
              </a:rPr>
              <a:t>ci</a:t>
            </a:r>
            <a:r>
              <a:rPr b="1" lang="en-US" sz="1800">
                <a:solidFill>
                  <a:schemeClr val="dk1"/>
                </a:solidFill>
              </a:rPr>
              <a:t>=0.1, </a:t>
            </a:r>
            <a:r>
              <a:rPr b="1" lang="en-US" sz="1800">
                <a:solidFill>
                  <a:schemeClr val="dk1"/>
                </a:solidFill>
              </a:rPr>
              <a:t>RF peak-to-peak voltage of V</a:t>
            </a:r>
            <a:r>
              <a:rPr b="1" baseline="-25000" lang="en-US" sz="1800">
                <a:solidFill>
                  <a:schemeClr val="dk1"/>
                </a:solidFill>
              </a:rPr>
              <a:t>pp</a:t>
            </a:r>
            <a:r>
              <a:rPr b="1" lang="en-US" sz="1800">
                <a:solidFill>
                  <a:schemeClr val="dk1"/>
                </a:solidFill>
              </a:rPr>
              <a:t>/T</a:t>
            </a:r>
            <a:r>
              <a:rPr b="1" baseline="-25000" lang="en-US" sz="1800">
                <a:solidFill>
                  <a:schemeClr val="dk1"/>
                </a:solidFill>
              </a:rPr>
              <a:t>e</a:t>
            </a:r>
            <a:r>
              <a:rPr b="1" lang="en-US" sz="1800">
                <a:solidFill>
                  <a:schemeClr val="dk1"/>
                </a:solidFill>
              </a:rPr>
              <a:t>=15). </a:t>
            </a:r>
            <a:r>
              <a:rPr b="1" lang="en-US" sz="1800">
                <a:solidFill>
                  <a:schemeClr val="dk1"/>
                </a:solidFill>
              </a:rPr>
              <a:t>Top: (a) plasma </a:t>
            </a:r>
            <a:r>
              <a:rPr b="1" lang="en-US" sz="1800">
                <a:solidFill>
                  <a:schemeClr val="dk1"/>
                </a:solidFill>
              </a:rPr>
              <a:t>potential</a:t>
            </a:r>
            <a:r>
              <a:rPr b="1" lang="en-US" sz="1800">
                <a:solidFill>
                  <a:schemeClr val="dk1"/>
                </a:solidFill>
              </a:rPr>
              <a:t>, (b) electron density, </a:t>
            </a:r>
            <a:r>
              <a:rPr b="1" lang="en-US" sz="1800">
                <a:solidFill>
                  <a:schemeClr val="dk1"/>
                </a:solidFill>
              </a:rPr>
              <a:t>(c)</a:t>
            </a:r>
            <a:r>
              <a:rPr b="1" lang="en-US" sz="1800">
                <a:solidFill>
                  <a:schemeClr val="dk1"/>
                </a:solidFill>
              </a:rPr>
              <a:t> ion density, as a function of space and time, over one RF period ωt, and 200 Debye lengths along the direction perpendicular to the surface. Bottom: snapshots of the same profiles at selected phases of one RF cycle. Physics model described in: [1] [3]</a:t>
            </a:r>
            <a:endParaRPr b="1" sz="1800">
              <a:solidFill>
                <a:schemeClr val="dk1"/>
              </a:solidFill>
            </a:endParaRPr>
          </a:p>
        </p:txBody>
      </p:sp>
      <p:sp>
        <p:nvSpPr>
          <p:cNvPr id="79" name="Google Shape;79;p14"/>
          <p:cNvSpPr txBox="1"/>
          <p:nvPr/>
        </p:nvSpPr>
        <p:spPr>
          <a:xfrm>
            <a:off x="1135375" y="28026325"/>
            <a:ext cx="6663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C9DAF8"/>
                </a:solidFill>
                <a:latin typeface="Helvetica Neue"/>
                <a:ea typeface="Helvetica Neue"/>
                <a:cs typeface="Helvetica Neue"/>
                <a:sym typeface="Helvetica Neue"/>
              </a:rPr>
              <a:t>Lower</a:t>
            </a:r>
            <a:endParaRPr b="1" sz="1000">
              <a:solidFill>
                <a:srgbClr val="C9DAF8"/>
              </a:solidFill>
              <a:latin typeface="Helvetica Neue"/>
              <a:ea typeface="Helvetica Neue"/>
              <a:cs typeface="Helvetica Neue"/>
              <a:sym typeface="Helvetica Neue"/>
            </a:endParaRPr>
          </a:p>
          <a:p>
            <a:pPr indent="0" lvl="0" marL="0" rtl="0" algn="l">
              <a:spcBef>
                <a:spcPts val="0"/>
              </a:spcBef>
              <a:spcAft>
                <a:spcPts val="0"/>
              </a:spcAft>
              <a:buNone/>
            </a:pPr>
            <a:r>
              <a:rPr b="1" lang="en-US" sz="1000">
                <a:solidFill>
                  <a:srgbClr val="C9DAF8"/>
                </a:solidFill>
                <a:latin typeface="Helvetica Neue"/>
                <a:ea typeface="Helvetica Neue"/>
                <a:cs typeface="Helvetica Neue"/>
                <a:sym typeface="Helvetica Neue"/>
              </a:rPr>
              <a:t>Target </a:t>
            </a:r>
            <a:endParaRPr b="1" sz="1000">
              <a:solidFill>
                <a:srgbClr val="C9DAF8"/>
              </a:solidFill>
              <a:latin typeface="Helvetica Neue"/>
              <a:ea typeface="Helvetica Neue"/>
              <a:cs typeface="Helvetica Neue"/>
              <a:sym typeface="Helvetica Neue"/>
            </a:endParaRPr>
          </a:p>
        </p:txBody>
      </p:sp>
      <p:sp>
        <p:nvSpPr>
          <p:cNvPr id="80" name="Google Shape;80;p14"/>
          <p:cNvSpPr txBox="1"/>
          <p:nvPr/>
        </p:nvSpPr>
        <p:spPr>
          <a:xfrm>
            <a:off x="1744975" y="28102525"/>
            <a:ext cx="6663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3F3F3"/>
                </a:solidFill>
                <a:latin typeface="Helvetica Neue"/>
                <a:ea typeface="Helvetica Neue"/>
                <a:cs typeface="Helvetica Neue"/>
                <a:sym typeface="Helvetica Neue"/>
              </a:rPr>
              <a:t>Baffle</a:t>
            </a:r>
            <a:endParaRPr b="1" sz="1000">
              <a:solidFill>
                <a:srgbClr val="F3F3F3"/>
              </a:solidFill>
              <a:latin typeface="Helvetica Neue"/>
              <a:ea typeface="Helvetica Neue"/>
              <a:cs typeface="Helvetica Neue"/>
              <a:sym typeface="Helvetica Neue"/>
            </a:endParaRPr>
          </a:p>
        </p:txBody>
      </p:sp>
      <p:sp>
        <p:nvSpPr>
          <p:cNvPr id="81" name="Google Shape;81;p14"/>
          <p:cNvSpPr txBox="1"/>
          <p:nvPr/>
        </p:nvSpPr>
        <p:spPr>
          <a:xfrm>
            <a:off x="22474175" y="13498841"/>
            <a:ext cx="9825900" cy="4617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t>
            </a:r>
            <a:r>
              <a:rPr b="1" lang="en-US" sz="1800">
                <a:solidFill>
                  <a:schemeClr val="dk1"/>
                </a:solidFill>
              </a:rPr>
              <a:t> (d)							   (e)							    (f)</a:t>
            </a:r>
            <a:endParaRPr b="1" i="0" sz="1800" u="none" cap="none" strike="noStrike">
              <a:solidFill>
                <a:schemeClr val="dk1"/>
              </a:solidFill>
              <a:latin typeface="Arial"/>
              <a:ea typeface="Arial"/>
              <a:cs typeface="Arial"/>
              <a:sym typeface="Arial"/>
            </a:endParaRPr>
          </a:p>
        </p:txBody>
      </p:sp>
      <p:sp>
        <p:nvSpPr>
          <p:cNvPr id="82" name="Google Shape;82;p14"/>
          <p:cNvSpPr txBox="1"/>
          <p:nvPr/>
        </p:nvSpPr>
        <p:spPr>
          <a:xfrm>
            <a:off x="22380725" y="10561316"/>
            <a:ext cx="9825900" cy="4617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							   (b)							    (c)</a:t>
            </a:r>
            <a:endParaRPr b="1" i="0" sz="1800" u="none" cap="none" strike="noStrike">
              <a:solidFill>
                <a:schemeClr val="dk1"/>
              </a:solidFill>
              <a:latin typeface="Arial"/>
              <a:ea typeface="Arial"/>
              <a:cs typeface="Arial"/>
              <a:sym typeface="Arial"/>
            </a:endParaRPr>
          </a:p>
        </p:txBody>
      </p:sp>
      <p:pic>
        <p:nvPicPr>
          <p:cNvPr id="83" name="Google Shape;83;p14"/>
          <p:cNvPicPr preferRelativeResize="0"/>
          <p:nvPr/>
        </p:nvPicPr>
        <p:blipFill>
          <a:blip r:embed="rId16">
            <a:alphaModFix/>
          </a:blip>
          <a:stretch>
            <a:fillRect/>
          </a:stretch>
        </p:blipFill>
        <p:spPr>
          <a:xfrm>
            <a:off x="34244050" y="12938582"/>
            <a:ext cx="8168526" cy="8140942"/>
          </a:xfrm>
          <a:prstGeom prst="rect">
            <a:avLst/>
          </a:prstGeom>
          <a:noFill/>
          <a:ln>
            <a:noFill/>
          </a:ln>
        </p:spPr>
      </p:pic>
      <p:sp>
        <p:nvSpPr>
          <p:cNvPr id="84" name="Google Shape;84;p14"/>
          <p:cNvSpPr txBox="1"/>
          <p:nvPr/>
        </p:nvSpPr>
        <p:spPr>
          <a:xfrm>
            <a:off x="33500725" y="21260950"/>
            <a:ext cx="9456600" cy="10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10</a:t>
            </a:r>
            <a:r>
              <a:rPr b="1" i="0" lang="en-US" sz="1800" u="none" cap="none" strike="noStrike">
                <a:solidFill>
                  <a:schemeClr val="dk1"/>
                </a:solidFill>
                <a:latin typeface="Arial"/>
                <a:ea typeface="Arial"/>
                <a:cs typeface="Arial"/>
                <a:sym typeface="Arial"/>
              </a:rPr>
              <a:t>.</a:t>
            </a:r>
            <a:r>
              <a:rPr b="1" lang="en-US" sz="1800">
                <a:solidFill>
                  <a:schemeClr val="dk1"/>
                </a:solidFill>
              </a:rPr>
              <a:t> Collisional thermalization of W impurities with a background plasma at 10 eV and 10</a:t>
            </a:r>
            <a:r>
              <a:rPr b="1" baseline="30000" lang="en-US" sz="1800">
                <a:solidFill>
                  <a:schemeClr val="dk1"/>
                </a:solidFill>
              </a:rPr>
              <a:t>19</a:t>
            </a:r>
            <a:r>
              <a:rPr b="1" lang="en-US" sz="1800">
                <a:solidFill>
                  <a:schemeClr val="dk1"/>
                </a:solidFill>
              </a:rPr>
              <a:t> m</a:t>
            </a:r>
            <a:r>
              <a:rPr b="1" baseline="30000" lang="en-US" sz="1800">
                <a:solidFill>
                  <a:schemeClr val="dk1"/>
                </a:solidFill>
              </a:rPr>
              <a:t>-3</a:t>
            </a:r>
            <a:r>
              <a:rPr b="1" lang="en-US" sz="1800">
                <a:solidFill>
                  <a:schemeClr val="dk1"/>
                </a:solidFill>
              </a:rPr>
              <a:t>. Prompt sheath redeposition discussed in the previous section occurs on very fast time scales, O(10</a:t>
            </a:r>
            <a:r>
              <a:rPr b="1" baseline="30000" lang="en-US" sz="1800">
                <a:solidFill>
                  <a:schemeClr val="dk1"/>
                </a:solidFill>
              </a:rPr>
              <a:t>-9</a:t>
            </a:r>
            <a:r>
              <a:rPr b="1" lang="en-US" sz="1800">
                <a:solidFill>
                  <a:schemeClr val="dk1"/>
                </a:solidFill>
              </a:rPr>
              <a:t>-10</a:t>
            </a:r>
            <a:r>
              <a:rPr b="1" baseline="30000" lang="en-US" sz="1800">
                <a:solidFill>
                  <a:schemeClr val="dk1"/>
                </a:solidFill>
              </a:rPr>
              <a:t>-7 </a:t>
            </a:r>
            <a:r>
              <a:rPr b="1" lang="en-US" sz="1800">
                <a:solidFill>
                  <a:schemeClr val="dk1"/>
                </a:solidFill>
              </a:rPr>
              <a:t>s); transport and thermalization O(10</a:t>
            </a:r>
            <a:r>
              <a:rPr b="1" baseline="30000" lang="en-US" sz="1800">
                <a:solidFill>
                  <a:schemeClr val="dk1"/>
                </a:solidFill>
              </a:rPr>
              <a:t>-3 </a:t>
            </a:r>
            <a:r>
              <a:rPr b="1" lang="en-US" sz="1800">
                <a:solidFill>
                  <a:schemeClr val="dk1"/>
                </a:solidFill>
              </a:rPr>
              <a:t>s).</a:t>
            </a:r>
            <a:endParaRPr b="1" sz="1800">
              <a:solidFill>
                <a:schemeClr val="dk1"/>
              </a:solidFill>
            </a:endParaRPr>
          </a:p>
        </p:txBody>
      </p:sp>
      <p:sp>
        <p:nvSpPr>
          <p:cNvPr id="85" name="Google Shape;85;p14"/>
          <p:cNvSpPr txBox="1"/>
          <p:nvPr/>
        </p:nvSpPr>
        <p:spPr>
          <a:xfrm>
            <a:off x="3256100" y="32020350"/>
            <a:ext cx="9456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This material is based upon work supported by the U.S. Department of Energy, Office of Fusion Energy Sciences under Award No. </a:t>
            </a:r>
            <a:r>
              <a:rPr lang="en-US" sz="2000">
                <a:solidFill>
                  <a:schemeClr val="dk1"/>
                </a:solidFill>
              </a:rPr>
              <a:t>DE-SC0020388.</a:t>
            </a:r>
            <a:endParaRPr sz="2000">
              <a:solidFill>
                <a:schemeClr val="dk1"/>
              </a:solidFill>
            </a:endParaRPr>
          </a:p>
        </p:txBody>
      </p:sp>
      <p:pic>
        <p:nvPicPr>
          <p:cNvPr descr="DOE color seal green wordmark clear background" id="86" name="Google Shape;86;p14"/>
          <p:cNvPicPr preferRelativeResize="0"/>
          <p:nvPr/>
        </p:nvPicPr>
        <p:blipFill>
          <a:blip r:embed="rId17">
            <a:alphaModFix/>
          </a:blip>
          <a:stretch>
            <a:fillRect/>
          </a:stretch>
        </p:blipFill>
        <p:spPr>
          <a:xfrm>
            <a:off x="129800" y="32096550"/>
            <a:ext cx="2973324" cy="746950"/>
          </a:xfrm>
          <a:prstGeom prst="rect">
            <a:avLst/>
          </a:prstGeom>
          <a:noFill/>
          <a:ln>
            <a:noFill/>
          </a:ln>
        </p:spPr>
      </p:pic>
      <p:sp>
        <p:nvSpPr>
          <p:cNvPr id="87" name="Google Shape;87;p14"/>
          <p:cNvSpPr txBox="1"/>
          <p:nvPr/>
        </p:nvSpPr>
        <p:spPr>
          <a:xfrm>
            <a:off x="11697413" y="15917125"/>
            <a:ext cx="20668800" cy="969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5100">
                <a:solidFill>
                  <a:srgbClr val="025099"/>
                </a:solidFill>
                <a:latin typeface="Helvetica Neue"/>
                <a:ea typeface="Helvetica Neue"/>
                <a:cs typeface="Helvetica Neue"/>
                <a:sym typeface="Helvetica Neue"/>
              </a:rPr>
              <a:t>W First-Ionization Spatial Distribution</a:t>
            </a:r>
            <a:endParaRPr b="1">
              <a:solidFill>
                <a:schemeClr val="dk1"/>
              </a:solidFill>
            </a:endParaRPr>
          </a:p>
        </p:txBody>
      </p:sp>
      <p:sp>
        <p:nvSpPr>
          <p:cNvPr id="88" name="Google Shape;88;p14"/>
          <p:cNvSpPr txBox="1"/>
          <p:nvPr/>
        </p:nvSpPr>
        <p:spPr>
          <a:xfrm>
            <a:off x="11631200" y="21815050"/>
            <a:ext cx="102381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5</a:t>
            </a:r>
            <a:r>
              <a:rPr b="1" i="0" lang="en-US" sz="1800" u="none" cap="none" strike="noStrike">
                <a:solidFill>
                  <a:schemeClr val="dk1"/>
                </a:solidFill>
                <a:latin typeface="Arial"/>
                <a:ea typeface="Arial"/>
                <a:cs typeface="Arial"/>
                <a:sym typeface="Arial"/>
              </a:rPr>
              <a:t>. Spatial </a:t>
            </a:r>
            <a:r>
              <a:rPr b="1" lang="en-US" sz="1800">
                <a:solidFill>
                  <a:schemeClr val="dk1"/>
                </a:solidFill>
              </a:rPr>
              <a:t>distribution of first ionization events (blue dots) with respect to the sheath/presheath potential structure (black like) on a 2D plane (x,z) perpendicular to the divertor surface. Direction of the magnetic lines marked in gray (note that x and z scales are different). First-ionization is intended as the transition from neutral tungesnt (W-I) to tungsten ionized one time Z=+1 (W-II). Electric potential calculated using the hPIC2 code  Plasma temperature of T</a:t>
            </a:r>
            <a:r>
              <a:rPr b="1" baseline="-25000" lang="en-US" sz="1800">
                <a:solidFill>
                  <a:schemeClr val="dk1"/>
                </a:solidFill>
              </a:rPr>
              <a:t>e</a:t>
            </a:r>
            <a:r>
              <a:rPr b="1" lang="en-US" sz="1800">
                <a:solidFill>
                  <a:schemeClr val="dk1"/>
                </a:solidFill>
              </a:rPr>
              <a:t>=30eV, and density (a) n</a:t>
            </a:r>
            <a:r>
              <a:rPr b="1" baseline="-25000" lang="en-US" sz="1800">
                <a:solidFill>
                  <a:schemeClr val="dk1"/>
                </a:solidFill>
              </a:rPr>
              <a:t>e</a:t>
            </a:r>
            <a:r>
              <a:rPr b="1" lang="en-US" sz="1800">
                <a:solidFill>
                  <a:schemeClr val="dk1"/>
                </a:solidFill>
              </a:rPr>
              <a:t>=5x10</a:t>
            </a:r>
            <a:r>
              <a:rPr b="1" baseline="30000" lang="en-US" sz="1800">
                <a:solidFill>
                  <a:schemeClr val="dk1"/>
                </a:solidFill>
              </a:rPr>
              <a:t>18</a:t>
            </a:r>
            <a:r>
              <a:rPr b="1" lang="en-US" sz="1800">
                <a:solidFill>
                  <a:schemeClr val="dk1"/>
                </a:solidFill>
              </a:rPr>
              <a:t>m</a:t>
            </a:r>
            <a:r>
              <a:rPr b="1" baseline="30000" lang="en-US" sz="1800">
                <a:solidFill>
                  <a:schemeClr val="dk1"/>
                </a:solidFill>
              </a:rPr>
              <a:t>-3</a:t>
            </a:r>
            <a:r>
              <a:rPr b="1" lang="en-US" sz="1800">
                <a:solidFill>
                  <a:schemeClr val="dk1"/>
                </a:solidFill>
              </a:rPr>
              <a:t>, (b) n</a:t>
            </a:r>
            <a:r>
              <a:rPr b="1" baseline="-25000" lang="en-US" sz="1800">
                <a:solidFill>
                  <a:schemeClr val="dk1"/>
                </a:solidFill>
              </a:rPr>
              <a:t>e</a:t>
            </a:r>
            <a:r>
              <a:rPr b="1" lang="en-US" sz="1800">
                <a:solidFill>
                  <a:schemeClr val="dk1"/>
                </a:solidFill>
              </a:rPr>
              <a:t>=10</a:t>
            </a:r>
            <a:r>
              <a:rPr b="1" baseline="30000" lang="en-US" sz="1800">
                <a:solidFill>
                  <a:schemeClr val="dk1"/>
                </a:solidFill>
              </a:rPr>
              <a:t>19</a:t>
            </a:r>
            <a:r>
              <a:rPr b="1" lang="en-US" sz="1800">
                <a:solidFill>
                  <a:schemeClr val="dk1"/>
                </a:solidFill>
              </a:rPr>
              <a:t>m</a:t>
            </a:r>
            <a:r>
              <a:rPr b="1" baseline="30000" lang="en-US" sz="1800">
                <a:solidFill>
                  <a:schemeClr val="dk1"/>
                </a:solidFill>
              </a:rPr>
              <a:t>-3</a:t>
            </a:r>
            <a:r>
              <a:rPr b="1" lang="en-US" sz="1800">
                <a:solidFill>
                  <a:schemeClr val="dk1"/>
                </a:solidFill>
              </a:rPr>
              <a:t>, (c) n</a:t>
            </a:r>
            <a:r>
              <a:rPr b="1" baseline="-25000" lang="en-US" sz="1800">
                <a:solidFill>
                  <a:schemeClr val="dk1"/>
                </a:solidFill>
              </a:rPr>
              <a:t>e</a:t>
            </a:r>
            <a:r>
              <a:rPr b="1" lang="en-US" sz="1800">
                <a:solidFill>
                  <a:schemeClr val="dk1"/>
                </a:solidFill>
              </a:rPr>
              <a:t>=5x10</a:t>
            </a:r>
            <a:r>
              <a:rPr b="1" baseline="30000" lang="en-US" sz="1800">
                <a:solidFill>
                  <a:schemeClr val="dk1"/>
                </a:solidFill>
              </a:rPr>
              <a:t>19</a:t>
            </a:r>
            <a:r>
              <a:rPr b="1" lang="en-US" sz="1800">
                <a:solidFill>
                  <a:schemeClr val="dk1"/>
                </a:solidFill>
              </a:rPr>
              <a:t>m</a:t>
            </a:r>
            <a:r>
              <a:rPr b="1" baseline="30000" lang="en-US" sz="1800">
                <a:solidFill>
                  <a:schemeClr val="dk1"/>
                </a:solidFill>
              </a:rPr>
              <a:t>-3</a:t>
            </a:r>
            <a:r>
              <a:rPr b="1" lang="en-US" sz="1800">
                <a:solidFill>
                  <a:schemeClr val="dk1"/>
                </a:solidFill>
              </a:rPr>
              <a:t>.</a:t>
            </a:r>
            <a:endParaRPr b="1" sz="1800">
              <a:solidFill>
                <a:schemeClr val="dk1"/>
              </a:solidFill>
            </a:endParaRPr>
          </a:p>
        </p:txBody>
      </p:sp>
      <p:sp>
        <p:nvSpPr>
          <p:cNvPr id="89" name="Google Shape;89;p14"/>
          <p:cNvSpPr txBox="1"/>
          <p:nvPr/>
        </p:nvSpPr>
        <p:spPr>
          <a:xfrm>
            <a:off x="11859825" y="21260941"/>
            <a:ext cx="9825900" cy="4617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						    (b)					         (c)</a:t>
            </a:r>
            <a:endParaRPr b="1" i="0" sz="1800" u="none" cap="none" strike="noStrike">
              <a:solidFill>
                <a:schemeClr val="dk1"/>
              </a:solidFill>
              <a:latin typeface="Arial"/>
              <a:ea typeface="Arial"/>
              <a:cs typeface="Arial"/>
              <a:sym typeface="Arial"/>
            </a:endParaRPr>
          </a:p>
        </p:txBody>
      </p:sp>
      <p:pic>
        <p:nvPicPr>
          <p:cNvPr id="90" name="Google Shape;90;p14"/>
          <p:cNvPicPr preferRelativeResize="0"/>
          <p:nvPr/>
        </p:nvPicPr>
        <p:blipFill>
          <a:blip r:embed="rId18">
            <a:alphaModFix/>
          </a:blip>
          <a:stretch>
            <a:fillRect/>
          </a:stretch>
        </p:blipFill>
        <p:spPr>
          <a:xfrm>
            <a:off x="22570425" y="17034488"/>
            <a:ext cx="9491738" cy="4218550"/>
          </a:xfrm>
          <a:prstGeom prst="rect">
            <a:avLst/>
          </a:prstGeom>
          <a:noFill/>
          <a:ln>
            <a:noFill/>
          </a:ln>
        </p:spPr>
      </p:pic>
      <p:sp>
        <p:nvSpPr>
          <p:cNvPr id="91" name="Google Shape;91;p14"/>
          <p:cNvSpPr txBox="1"/>
          <p:nvPr/>
        </p:nvSpPr>
        <p:spPr>
          <a:xfrm>
            <a:off x="22174100" y="21842825"/>
            <a:ext cx="102381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8</a:t>
            </a:r>
            <a:r>
              <a:rPr b="1" i="0" lang="en-US" sz="1800" u="none" cap="none" strike="noStrike">
                <a:solidFill>
                  <a:schemeClr val="dk1"/>
                </a:solidFill>
                <a:latin typeface="Arial"/>
                <a:ea typeface="Arial"/>
                <a:cs typeface="Arial"/>
                <a:sym typeface="Arial"/>
              </a:rPr>
              <a:t>. RF Sheath Spatial </a:t>
            </a:r>
            <a:r>
              <a:rPr b="1" lang="en-US" sz="1800">
                <a:solidFill>
                  <a:schemeClr val="dk1"/>
                </a:solidFill>
              </a:rPr>
              <a:t>distribution of first ionization events (blue dots) with respect to the RF sheath/presheath potential structure (black like) on a 2D plane (x,z) perpendicular to the limiter surface. </a:t>
            </a:r>
            <a:r>
              <a:rPr b="1" lang="en-US" sz="1800">
                <a:solidFill>
                  <a:schemeClr val="dk1"/>
                </a:solidFill>
              </a:rPr>
              <a:t>Direction of the magnetic lines marked in gray (note that x and z scales are different). Electric potential was calculated by numerical modelling of the RF sheath [1] for a plasma temperature of T</a:t>
            </a:r>
            <a:r>
              <a:rPr b="1" baseline="-25000" lang="en-US" sz="1800">
                <a:solidFill>
                  <a:schemeClr val="dk1"/>
                </a:solidFill>
              </a:rPr>
              <a:t>e</a:t>
            </a:r>
            <a:r>
              <a:rPr b="1" lang="en-US" sz="1800">
                <a:solidFill>
                  <a:schemeClr val="dk1"/>
                </a:solidFill>
              </a:rPr>
              <a:t>=12eV, and density (a) n</a:t>
            </a:r>
            <a:r>
              <a:rPr b="1" baseline="-25000" lang="en-US" sz="1800">
                <a:solidFill>
                  <a:schemeClr val="dk1"/>
                </a:solidFill>
              </a:rPr>
              <a:t>e</a:t>
            </a:r>
            <a:r>
              <a:rPr b="1" lang="en-US" sz="1800">
                <a:solidFill>
                  <a:schemeClr val="dk1"/>
                </a:solidFill>
              </a:rPr>
              <a:t>=1x10</a:t>
            </a:r>
            <a:r>
              <a:rPr b="1" baseline="30000" lang="en-US" sz="1800">
                <a:solidFill>
                  <a:schemeClr val="dk1"/>
                </a:solidFill>
              </a:rPr>
              <a:t>18</a:t>
            </a:r>
            <a:r>
              <a:rPr b="1" lang="en-US" sz="1800">
                <a:solidFill>
                  <a:schemeClr val="dk1"/>
                </a:solidFill>
              </a:rPr>
              <a:t>m</a:t>
            </a:r>
            <a:r>
              <a:rPr b="1" baseline="30000" lang="en-US" sz="1800">
                <a:solidFill>
                  <a:schemeClr val="dk1"/>
                </a:solidFill>
              </a:rPr>
              <a:t>-3</a:t>
            </a:r>
            <a:r>
              <a:rPr b="1" lang="en-US" sz="1800">
                <a:solidFill>
                  <a:schemeClr val="dk1"/>
                </a:solidFill>
              </a:rPr>
              <a:t>, (b) n</a:t>
            </a:r>
            <a:r>
              <a:rPr b="1" baseline="-25000" lang="en-US" sz="1800">
                <a:solidFill>
                  <a:schemeClr val="dk1"/>
                </a:solidFill>
              </a:rPr>
              <a:t>e</a:t>
            </a:r>
            <a:r>
              <a:rPr b="1" lang="en-US" sz="1800">
                <a:solidFill>
                  <a:schemeClr val="dk1"/>
                </a:solidFill>
              </a:rPr>
              <a:t>=5x10</a:t>
            </a:r>
            <a:r>
              <a:rPr b="1" baseline="30000" lang="en-US" sz="1800">
                <a:solidFill>
                  <a:schemeClr val="dk1"/>
                </a:solidFill>
              </a:rPr>
              <a:t>18</a:t>
            </a:r>
            <a:r>
              <a:rPr b="1" lang="en-US" sz="1800">
                <a:solidFill>
                  <a:schemeClr val="dk1"/>
                </a:solidFill>
              </a:rPr>
              <a:t>m</a:t>
            </a:r>
            <a:r>
              <a:rPr b="1" baseline="30000" lang="en-US" sz="1800">
                <a:solidFill>
                  <a:schemeClr val="dk1"/>
                </a:solidFill>
              </a:rPr>
              <a:t>-3</a:t>
            </a:r>
            <a:r>
              <a:rPr b="1" lang="en-US" sz="1800">
                <a:solidFill>
                  <a:schemeClr val="dk1"/>
                </a:solidFill>
              </a:rPr>
              <a:t>, (c) n</a:t>
            </a:r>
            <a:r>
              <a:rPr b="1" baseline="-25000" lang="en-US" sz="1800">
                <a:solidFill>
                  <a:schemeClr val="dk1"/>
                </a:solidFill>
              </a:rPr>
              <a:t>e</a:t>
            </a:r>
            <a:r>
              <a:rPr b="1" lang="en-US" sz="1800">
                <a:solidFill>
                  <a:schemeClr val="dk1"/>
                </a:solidFill>
              </a:rPr>
              <a:t>=10</a:t>
            </a:r>
            <a:r>
              <a:rPr b="1" baseline="30000" lang="en-US" sz="1800">
                <a:solidFill>
                  <a:schemeClr val="dk1"/>
                </a:solidFill>
              </a:rPr>
              <a:t>19</a:t>
            </a:r>
            <a:r>
              <a:rPr b="1" lang="en-US" sz="1800">
                <a:solidFill>
                  <a:schemeClr val="dk1"/>
                </a:solidFill>
              </a:rPr>
              <a:t>m</a:t>
            </a:r>
            <a:r>
              <a:rPr b="1" baseline="30000" lang="en-US" sz="1800">
                <a:solidFill>
                  <a:schemeClr val="dk1"/>
                </a:solidFill>
              </a:rPr>
              <a:t>-3</a:t>
            </a:r>
            <a:r>
              <a:rPr b="1" lang="en-US" sz="1800">
                <a:solidFill>
                  <a:schemeClr val="dk1"/>
                </a:solidFill>
              </a:rPr>
              <a:t>.</a:t>
            </a:r>
            <a:endParaRPr b="1" sz="1800">
              <a:solidFill>
                <a:schemeClr val="dk1"/>
              </a:solidFill>
            </a:endParaRPr>
          </a:p>
        </p:txBody>
      </p:sp>
      <p:sp>
        <p:nvSpPr>
          <p:cNvPr id="92" name="Google Shape;92;p14"/>
          <p:cNvSpPr txBox="1"/>
          <p:nvPr/>
        </p:nvSpPr>
        <p:spPr>
          <a:xfrm>
            <a:off x="22669238" y="21260941"/>
            <a:ext cx="9825900" cy="4617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						         (b)					            (c)</a:t>
            </a:r>
            <a:endParaRPr b="1" i="0" sz="1800" u="none" cap="none" strike="noStrike">
              <a:solidFill>
                <a:schemeClr val="dk1"/>
              </a:solidFill>
              <a:latin typeface="Arial"/>
              <a:ea typeface="Arial"/>
              <a:cs typeface="Arial"/>
              <a:sym typeface="Arial"/>
            </a:endParaRPr>
          </a:p>
        </p:txBody>
      </p:sp>
      <p:pic>
        <p:nvPicPr>
          <p:cNvPr id="93" name="Google Shape;93;p14"/>
          <p:cNvPicPr preferRelativeResize="0"/>
          <p:nvPr/>
        </p:nvPicPr>
        <p:blipFill>
          <a:blip r:embed="rId19">
            <a:alphaModFix/>
          </a:blip>
          <a:stretch>
            <a:fillRect/>
          </a:stretch>
        </p:blipFill>
        <p:spPr>
          <a:xfrm>
            <a:off x="22187276" y="24874350"/>
            <a:ext cx="10238101" cy="5321944"/>
          </a:xfrm>
          <a:prstGeom prst="rect">
            <a:avLst/>
          </a:prstGeom>
          <a:noFill/>
          <a:ln>
            <a:noFill/>
          </a:ln>
        </p:spPr>
      </p:pic>
      <p:sp>
        <p:nvSpPr>
          <p:cNvPr id="94" name="Google Shape;94;p14"/>
          <p:cNvSpPr txBox="1"/>
          <p:nvPr/>
        </p:nvSpPr>
        <p:spPr>
          <a:xfrm>
            <a:off x="11717625" y="23743800"/>
            <a:ext cx="20668800" cy="9696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5100">
                <a:solidFill>
                  <a:srgbClr val="025099"/>
                </a:solidFill>
                <a:latin typeface="Helvetica Neue"/>
                <a:ea typeface="Helvetica Neue"/>
                <a:cs typeface="Helvetica Neue"/>
                <a:sym typeface="Helvetica Neue"/>
              </a:rPr>
              <a:t>W Prompt Redeposition </a:t>
            </a:r>
            <a:endParaRPr b="1">
              <a:solidFill>
                <a:schemeClr val="dk1"/>
              </a:solidFill>
            </a:endParaRPr>
          </a:p>
        </p:txBody>
      </p:sp>
      <p:sp>
        <p:nvSpPr>
          <p:cNvPr id="95" name="Google Shape;95;p14"/>
          <p:cNvSpPr txBox="1"/>
          <p:nvPr/>
        </p:nvSpPr>
        <p:spPr>
          <a:xfrm>
            <a:off x="22250300" y="30301025"/>
            <a:ext cx="10238100" cy="10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9. Distance and velocity evolution of sputtered tungsten (W energy sampled from a Thompson distribution) normal to the wall as a function of time in the presence of limiter RF sheath. Sheath model described in Fig. [7].</a:t>
            </a:r>
            <a:endParaRPr b="1" sz="1800">
              <a:solidFill>
                <a:schemeClr val="dk1"/>
              </a:solidFill>
            </a:endParaRPr>
          </a:p>
        </p:txBody>
      </p:sp>
      <p:sp>
        <p:nvSpPr>
          <p:cNvPr id="96" name="Google Shape;96;p14"/>
          <p:cNvSpPr txBox="1"/>
          <p:nvPr/>
        </p:nvSpPr>
        <p:spPr>
          <a:xfrm>
            <a:off x="11658500" y="30301025"/>
            <a:ext cx="10238100" cy="10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6</a:t>
            </a:r>
            <a:r>
              <a:rPr b="1" lang="en-US" sz="1800">
                <a:solidFill>
                  <a:schemeClr val="dk1"/>
                </a:solidFill>
              </a:rPr>
              <a:t>. Distance and velocity evolution of sputtered tungsten (W energy sampled from a </a:t>
            </a:r>
            <a:r>
              <a:rPr b="1" lang="en-US" sz="1800">
                <a:solidFill>
                  <a:schemeClr val="dk1"/>
                </a:solidFill>
              </a:rPr>
              <a:t>Thompson distribution)</a:t>
            </a:r>
            <a:r>
              <a:rPr b="1" lang="en-US" sz="1800">
                <a:solidFill>
                  <a:schemeClr val="dk1"/>
                </a:solidFill>
              </a:rPr>
              <a:t> normal to the wall as a function of time in the presence of divertor thermal sheath. Sheath model described in Fig. [4].</a:t>
            </a:r>
            <a:endParaRPr b="1" sz="1800">
              <a:solidFill>
                <a:schemeClr val="dk1"/>
              </a:solidFill>
            </a:endParaRPr>
          </a:p>
        </p:txBody>
      </p:sp>
      <p:sp>
        <p:nvSpPr>
          <p:cNvPr id="97" name="Google Shape;97;p14"/>
          <p:cNvSpPr txBox="1"/>
          <p:nvPr/>
        </p:nvSpPr>
        <p:spPr>
          <a:xfrm>
            <a:off x="11526275" y="14567925"/>
            <a:ext cx="10238100" cy="1293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Figure </a:t>
            </a:r>
            <a:r>
              <a:rPr b="1" lang="en-US" sz="1800">
                <a:solidFill>
                  <a:schemeClr val="dk1"/>
                </a:solidFill>
              </a:rPr>
              <a:t>4</a:t>
            </a:r>
            <a:r>
              <a:rPr b="1" i="0" lang="en-US" sz="1800" u="none" cap="none" strike="noStrike">
                <a:solidFill>
                  <a:schemeClr val="dk1"/>
                </a:solidFill>
                <a:latin typeface="Arial"/>
                <a:ea typeface="Arial"/>
                <a:cs typeface="Arial"/>
                <a:sym typeface="Arial"/>
              </a:rPr>
              <a:t>. </a:t>
            </a:r>
            <a:r>
              <a:rPr b="1" lang="en-US" sz="1800">
                <a:solidFill>
                  <a:schemeClr val="dk1"/>
                </a:solidFill>
              </a:rPr>
              <a:t>Structure of steady state thermal sheaths for the </a:t>
            </a:r>
            <a:r>
              <a:rPr b="1" lang="en-US" sz="1800">
                <a:solidFill>
                  <a:schemeClr val="dk1"/>
                </a:solidFill>
              </a:rPr>
              <a:t>divertor</a:t>
            </a:r>
            <a:r>
              <a:rPr b="1" lang="en-US" sz="1800">
                <a:solidFill>
                  <a:schemeClr val="dk1"/>
                </a:solidFill>
              </a:rPr>
              <a:t> conditions in WEST: He plasma made of 90% He</a:t>
            </a:r>
            <a:r>
              <a:rPr b="1" baseline="30000" lang="en-US" sz="1800">
                <a:solidFill>
                  <a:schemeClr val="dk1"/>
                </a:solidFill>
              </a:rPr>
              <a:t>2+</a:t>
            </a:r>
            <a:r>
              <a:rPr b="1" lang="en-US" sz="1800">
                <a:solidFill>
                  <a:schemeClr val="dk1"/>
                </a:solidFill>
              </a:rPr>
              <a:t> and 10% </a:t>
            </a:r>
            <a:r>
              <a:rPr b="1" lang="en-US" sz="1800">
                <a:solidFill>
                  <a:schemeClr val="dk1"/>
                </a:solidFill>
              </a:rPr>
              <a:t>He</a:t>
            </a:r>
            <a:r>
              <a:rPr b="1" baseline="30000" lang="en-US" sz="1800">
                <a:solidFill>
                  <a:schemeClr val="dk1"/>
                </a:solidFill>
              </a:rPr>
              <a:t>+ </a:t>
            </a:r>
            <a:r>
              <a:rPr b="1" lang="en-US" sz="1800">
                <a:solidFill>
                  <a:schemeClr val="dk1"/>
                </a:solidFill>
              </a:rPr>
              <a:t>with n</a:t>
            </a:r>
            <a:r>
              <a:rPr b="1" baseline="-25000" lang="en-US" sz="1800">
                <a:solidFill>
                  <a:schemeClr val="dk1"/>
                </a:solidFill>
              </a:rPr>
              <a:t>e</a:t>
            </a:r>
            <a:r>
              <a:rPr b="1" lang="en-US" sz="1800">
                <a:solidFill>
                  <a:schemeClr val="dk1"/>
                </a:solidFill>
              </a:rPr>
              <a:t>=2x10</a:t>
            </a:r>
            <a:r>
              <a:rPr b="1" baseline="30000" lang="en-US" sz="1800">
                <a:solidFill>
                  <a:schemeClr val="dk1"/>
                </a:solidFill>
              </a:rPr>
              <a:t>19</a:t>
            </a:r>
            <a:r>
              <a:rPr b="1" lang="en-US" sz="1800">
                <a:solidFill>
                  <a:schemeClr val="dk1"/>
                </a:solidFill>
              </a:rPr>
              <a:t>m</a:t>
            </a:r>
            <a:r>
              <a:rPr b="1" baseline="30000" lang="en-US" sz="1800">
                <a:solidFill>
                  <a:schemeClr val="dk1"/>
                </a:solidFill>
              </a:rPr>
              <a:t>-3</a:t>
            </a:r>
            <a:r>
              <a:rPr b="1" lang="en-US" sz="1800">
                <a:solidFill>
                  <a:schemeClr val="dk1"/>
                </a:solidFill>
              </a:rPr>
              <a:t>, T</a:t>
            </a:r>
            <a:r>
              <a:rPr b="1" baseline="-25000" lang="en-US" sz="1800">
                <a:solidFill>
                  <a:schemeClr val="dk1"/>
                </a:solidFill>
              </a:rPr>
              <a:t>i</a:t>
            </a:r>
            <a:r>
              <a:rPr b="1" lang="en-US" sz="1800">
                <a:solidFill>
                  <a:schemeClr val="dk1"/>
                </a:solidFill>
              </a:rPr>
              <a:t>=T</a:t>
            </a:r>
            <a:r>
              <a:rPr b="1" baseline="-25000" lang="en-US" sz="1800">
                <a:solidFill>
                  <a:schemeClr val="dk1"/>
                </a:solidFill>
              </a:rPr>
              <a:t>e</a:t>
            </a:r>
            <a:r>
              <a:rPr b="1" lang="en-US" sz="1800">
                <a:solidFill>
                  <a:schemeClr val="dk1"/>
                </a:solidFill>
              </a:rPr>
              <a:t>=25eV, B=3.7T, magnetic angle ψ=88.59°. Profiles: (a) plasma potential, (b) electric field, (c) ion density, (d) electron density as functions of spatial domain.</a:t>
            </a:r>
            <a:endParaRPr b="1" sz="1800">
              <a:solidFill>
                <a:schemeClr val="dk1"/>
              </a:solidFill>
            </a:endParaRPr>
          </a:p>
        </p:txBody>
      </p:sp>
      <p:sp>
        <p:nvSpPr>
          <p:cNvPr id="98" name="Google Shape;98;p14"/>
          <p:cNvSpPr txBox="1"/>
          <p:nvPr/>
        </p:nvSpPr>
        <p:spPr>
          <a:xfrm>
            <a:off x="11788925" y="10561316"/>
            <a:ext cx="9825900" cy="4617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t>
            </a:r>
            <a:r>
              <a:rPr b="1" lang="en-US" sz="1800">
                <a:solidFill>
                  <a:schemeClr val="dk1"/>
                </a:solidFill>
              </a:rPr>
              <a:t>       (a)									            (b)</a:t>
            </a:r>
            <a:endParaRPr b="1" i="0" sz="1800" u="none" cap="none" strike="noStrike">
              <a:solidFill>
                <a:schemeClr val="dk1"/>
              </a:solidFill>
              <a:latin typeface="Arial"/>
              <a:ea typeface="Arial"/>
              <a:cs typeface="Arial"/>
              <a:sym typeface="Arial"/>
            </a:endParaRPr>
          </a:p>
        </p:txBody>
      </p:sp>
      <p:sp>
        <p:nvSpPr>
          <p:cNvPr id="99" name="Google Shape;99;p14"/>
          <p:cNvSpPr txBox="1"/>
          <p:nvPr/>
        </p:nvSpPr>
        <p:spPr>
          <a:xfrm>
            <a:off x="11788925" y="14066516"/>
            <a:ext cx="9825900" cy="4617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chemeClr val="dk1"/>
              </a:buClr>
              <a:buSzPts val="1100"/>
              <a:buFont typeface="Arial"/>
              <a:buNone/>
            </a:pPr>
            <a:r>
              <a:rPr b="1" lang="en-US" sz="1800">
                <a:solidFill>
                  <a:schemeClr val="dk1"/>
                </a:solidFill>
              </a:rPr>
              <a:t>   </a:t>
            </a:r>
            <a:r>
              <a:rPr b="1" lang="en-US" sz="1800">
                <a:solidFill>
                  <a:schemeClr val="dk1"/>
                </a:solidFill>
              </a:rPr>
              <a:t>                     (c)									           (d)</a:t>
            </a:r>
            <a:endParaRPr b="1" i="0" sz="1800" u="none" cap="none" strike="noStrike">
              <a:solidFill>
                <a:schemeClr val="dk1"/>
              </a:solidFill>
              <a:latin typeface="Arial"/>
              <a:ea typeface="Arial"/>
              <a:cs typeface="Arial"/>
              <a:sym typeface="Arial"/>
            </a:endParaRPr>
          </a:p>
        </p:txBody>
      </p:sp>
      <p:pic>
        <p:nvPicPr>
          <p:cNvPr id="100" name="Google Shape;100;p14"/>
          <p:cNvPicPr preferRelativeResize="0"/>
          <p:nvPr/>
        </p:nvPicPr>
        <p:blipFill rotWithShape="1">
          <a:blip r:embed="rId20">
            <a:alphaModFix/>
          </a:blip>
          <a:srcRect b="10304" l="15359" r="18494" t="18133"/>
          <a:stretch/>
        </p:blipFill>
        <p:spPr>
          <a:xfrm>
            <a:off x="22084075" y="7734538"/>
            <a:ext cx="3493008" cy="2840368"/>
          </a:xfrm>
          <a:prstGeom prst="rect">
            <a:avLst/>
          </a:prstGeom>
          <a:noFill/>
          <a:ln>
            <a:noFill/>
          </a:ln>
        </p:spPr>
      </p:pic>
      <p:pic>
        <p:nvPicPr>
          <p:cNvPr id="101" name="Google Shape;101;p14"/>
          <p:cNvPicPr preferRelativeResize="0"/>
          <p:nvPr/>
        </p:nvPicPr>
        <p:blipFill rotWithShape="1">
          <a:blip r:embed="rId21">
            <a:alphaModFix/>
          </a:blip>
          <a:srcRect b="11579" l="16375" r="19406" t="20142"/>
          <a:stretch/>
        </p:blipFill>
        <p:spPr>
          <a:xfrm>
            <a:off x="25587800" y="7843700"/>
            <a:ext cx="3410712" cy="2719351"/>
          </a:xfrm>
          <a:prstGeom prst="rect">
            <a:avLst/>
          </a:prstGeom>
          <a:noFill/>
          <a:ln>
            <a:noFill/>
          </a:ln>
        </p:spPr>
      </p:pic>
      <p:pic>
        <p:nvPicPr>
          <p:cNvPr id="102" name="Google Shape;102;p14"/>
          <p:cNvPicPr preferRelativeResize="0"/>
          <p:nvPr/>
        </p:nvPicPr>
        <p:blipFill rotWithShape="1">
          <a:blip r:embed="rId22">
            <a:alphaModFix/>
          </a:blip>
          <a:srcRect b="11593" l="16376" r="20392" t="21079"/>
          <a:stretch/>
        </p:blipFill>
        <p:spPr>
          <a:xfrm>
            <a:off x="28998500" y="7877988"/>
            <a:ext cx="3410712" cy="2728570"/>
          </a:xfrm>
          <a:prstGeom prst="rect">
            <a:avLst/>
          </a:prstGeom>
          <a:noFill/>
          <a:ln>
            <a:noFill/>
          </a:ln>
        </p:spPr>
      </p:pic>
      <p:pic>
        <p:nvPicPr>
          <p:cNvPr id="103" name="Google Shape;103;p14"/>
          <p:cNvPicPr preferRelativeResize="0"/>
          <p:nvPr/>
        </p:nvPicPr>
        <p:blipFill>
          <a:blip r:embed="rId23">
            <a:alphaModFix/>
          </a:blip>
          <a:stretch>
            <a:fillRect/>
          </a:stretch>
        </p:blipFill>
        <p:spPr>
          <a:xfrm>
            <a:off x="22097900" y="11062513"/>
            <a:ext cx="3410710" cy="2405934"/>
          </a:xfrm>
          <a:prstGeom prst="rect">
            <a:avLst/>
          </a:prstGeom>
          <a:noFill/>
          <a:ln>
            <a:noFill/>
          </a:ln>
        </p:spPr>
      </p:pic>
      <p:pic>
        <p:nvPicPr>
          <p:cNvPr id="104" name="Google Shape;104;p14"/>
          <p:cNvPicPr preferRelativeResize="0"/>
          <p:nvPr/>
        </p:nvPicPr>
        <p:blipFill>
          <a:blip r:embed="rId24">
            <a:alphaModFix/>
          </a:blip>
          <a:stretch>
            <a:fillRect/>
          </a:stretch>
        </p:blipFill>
        <p:spPr>
          <a:xfrm>
            <a:off x="25529375" y="11057975"/>
            <a:ext cx="3410710" cy="2405934"/>
          </a:xfrm>
          <a:prstGeom prst="rect">
            <a:avLst/>
          </a:prstGeom>
          <a:noFill/>
          <a:ln>
            <a:noFill/>
          </a:ln>
        </p:spPr>
      </p:pic>
      <p:pic>
        <p:nvPicPr>
          <p:cNvPr id="105" name="Google Shape;105;p14"/>
          <p:cNvPicPr preferRelativeResize="0"/>
          <p:nvPr/>
        </p:nvPicPr>
        <p:blipFill>
          <a:blip r:embed="rId25">
            <a:alphaModFix/>
          </a:blip>
          <a:stretch>
            <a:fillRect/>
          </a:stretch>
        </p:blipFill>
        <p:spPr>
          <a:xfrm>
            <a:off x="28998500" y="11057975"/>
            <a:ext cx="3410710" cy="2405934"/>
          </a:xfrm>
          <a:prstGeom prst="rect">
            <a:avLst/>
          </a:prstGeom>
          <a:noFill/>
          <a:ln>
            <a:noFill/>
          </a:ln>
        </p:spPr>
      </p:pic>
      <p:pic>
        <p:nvPicPr>
          <p:cNvPr id="106" name="Google Shape;106;p14"/>
          <p:cNvPicPr preferRelativeResize="0"/>
          <p:nvPr/>
        </p:nvPicPr>
        <p:blipFill>
          <a:blip r:embed="rId26">
            <a:alphaModFix/>
          </a:blip>
          <a:stretch>
            <a:fillRect/>
          </a:stretch>
        </p:blipFill>
        <p:spPr>
          <a:xfrm>
            <a:off x="17068800" y="7510250"/>
            <a:ext cx="3647924" cy="3135225"/>
          </a:xfrm>
          <a:prstGeom prst="rect">
            <a:avLst/>
          </a:prstGeom>
          <a:noFill/>
          <a:ln>
            <a:noFill/>
          </a:ln>
        </p:spPr>
      </p:pic>
      <p:pic>
        <p:nvPicPr>
          <p:cNvPr id="107" name="Google Shape;107;p14"/>
          <p:cNvPicPr preferRelativeResize="0"/>
          <p:nvPr/>
        </p:nvPicPr>
        <p:blipFill>
          <a:blip r:embed="rId27">
            <a:alphaModFix/>
          </a:blip>
          <a:stretch>
            <a:fillRect/>
          </a:stretch>
        </p:blipFill>
        <p:spPr>
          <a:xfrm>
            <a:off x="17306025" y="11079088"/>
            <a:ext cx="3410711" cy="2931369"/>
          </a:xfrm>
          <a:prstGeom prst="rect">
            <a:avLst/>
          </a:prstGeom>
          <a:noFill/>
          <a:ln>
            <a:noFill/>
          </a:ln>
        </p:spPr>
      </p:pic>
      <p:pic>
        <p:nvPicPr>
          <p:cNvPr id="108" name="Google Shape;108;p14"/>
          <p:cNvPicPr preferRelativeResize="0"/>
          <p:nvPr/>
        </p:nvPicPr>
        <p:blipFill>
          <a:blip r:embed="rId28">
            <a:alphaModFix/>
          </a:blip>
          <a:stretch>
            <a:fillRect/>
          </a:stretch>
        </p:blipFill>
        <p:spPr>
          <a:xfrm>
            <a:off x="12636225" y="11073363"/>
            <a:ext cx="3410711" cy="2921844"/>
          </a:xfrm>
          <a:prstGeom prst="rect">
            <a:avLst/>
          </a:prstGeom>
          <a:noFill/>
          <a:ln>
            <a:noFill/>
          </a:ln>
        </p:spPr>
      </p:pic>
      <p:pic>
        <p:nvPicPr>
          <p:cNvPr id="109" name="Google Shape;109;p14"/>
          <p:cNvPicPr preferRelativeResize="0"/>
          <p:nvPr/>
        </p:nvPicPr>
        <p:blipFill>
          <a:blip r:embed="rId29">
            <a:alphaModFix/>
          </a:blip>
          <a:stretch>
            <a:fillRect/>
          </a:stretch>
        </p:blipFill>
        <p:spPr>
          <a:xfrm>
            <a:off x="11712725" y="24942850"/>
            <a:ext cx="9975452" cy="5185410"/>
          </a:xfrm>
          <a:prstGeom prst="rect">
            <a:avLst/>
          </a:prstGeom>
          <a:noFill/>
          <a:ln>
            <a:noFill/>
          </a:ln>
        </p:spPr>
      </p:pic>
      <p:pic>
        <p:nvPicPr>
          <p:cNvPr id="110" name="Google Shape;110;p14"/>
          <p:cNvPicPr preferRelativeResize="0"/>
          <p:nvPr/>
        </p:nvPicPr>
        <p:blipFill>
          <a:blip r:embed="rId30">
            <a:alphaModFix/>
          </a:blip>
          <a:stretch>
            <a:fillRect/>
          </a:stretch>
        </p:blipFill>
        <p:spPr>
          <a:xfrm>
            <a:off x="11961900" y="17052838"/>
            <a:ext cx="9473184" cy="4166362"/>
          </a:xfrm>
          <a:prstGeom prst="rect">
            <a:avLst/>
          </a:prstGeom>
          <a:noFill/>
          <a:ln>
            <a:noFill/>
          </a:ln>
        </p:spPr>
      </p:pic>
      <p:pic>
        <p:nvPicPr>
          <p:cNvPr id="111" name="Google Shape;111;p14"/>
          <p:cNvPicPr preferRelativeResize="0"/>
          <p:nvPr/>
        </p:nvPicPr>
        <p:blipFill>
          <a:blip r:embed="rId31">
            <a:alphaModFix/>
          </a:blip>
          <a:stretch>
            <a:fillRect/>
          </a:stretch>
        </p:blipFill>
        <p:spPr>
          <a:xfrm>
            <a:off x="12636225" y="7616788"/>
            <a:ext cx="3410711" cy="292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